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11"/>
  </p:notesMasterIdLst>
  <p:sldIdLst>
    <p:sldId id="269" r:id="rId2"/>
    <p:sldId id="276" r:id="rId3"/>
    <p:sldId id="285" r:id="rId4"/>
    <p:sldId id="286" r:id="rId5"/>
    <p:sldId id="287" r:id="rId6"/>
    <p:sldId id="288" r:id="rId7"/>
    <p:sldId id="289" r:id="rId8"/>
    <p:sldId id="290" r:id="rId9"/>
    <p:sldId id="29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6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3C6C2F-E356-47D9-84D8-3725C421D509}" v="77" dt="2019-08-30T15:08:57.4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53" autoAdjust="0"/>
    <p:restoredTop sz="78821" autoAdjust="0"/>
  </p:normalViewPr>
  <p:slideViewPr>
    <p:cSldViewPr snapToGrid="0">
      <p:cViewPr varScale="1">
        <p:scale>
          <a:sx n="57" d="100"/>
          <a:sy n="57" d="100"/>
        </p:scale>
        <p:origin x="-81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E3E44-3F97-4F9C-A10B-8EE6478B0C36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D00F62-4016-4B10-8718-47636EAB8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93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GB" dirty="0"/>
              <a:t>Visualise</a:t>
            </a:r>
          </a:p>
          <a:p>
            <a:pPr marL="0" indent="0">
              <a:buFontTx/>
              <a:buNone/>
            </a:pPr>
            <a:r>
              <a:rPr lang="en-GB" dirty="0"/>
              <a:t>	Be able to make mental pictures using their own knowledge and understanding of vocab – vocab development is king in this area, and allowing 	children to experience as much as possible </a:t>
            </a:r>
          </a:p>
          <a:p>
            <a:pPr marL="171450" indent="-171450">
              <a:buFontTx/>
              <a:buChar char="-"/>
            </a:pPr>
            <a:endParaRPr lang="en-GB" dirty="0"/>
          </a:p>
          <a:p>
            <a:pPr marL="171450" indent="-171450">
              <a:buFontTx/>
              <a:buChar char="-"/>
            </a:pPr>
            <a:r>
              <a:rPr lang="en-GB" dirty="0"/>
              <a:t>Posters for classrooms</a:t>
            </a:r>
          </a:p>
          <a:p>
            <a:pPr marL="171450" indent="-171450">
              <a:buFontTx/>
              <a:buChar char="-"/>
            </a:pPr>
            <a:r>
              <a:rPr lang="en-GB" dirty="0"/>
              <a:t>Posters for children – these are to be stuck in their Reading Journal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D00F62-4016-4B10-8718-47636EAB8A7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208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DAA87CF-378B-4575-A662-1AA2B0CBDB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93C1197B-9994-4FF6-B2FD-314B8D7DA8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7B4ED9A-0346-413F-B7BB-065C6E71F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CDEEB39-9AEF-4721-A549-6D74BF9AC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1311ED3-5884-458A-8E01-A7119AF43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339799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C107F6D-86A9-45E6-8ACD-11F5FDBE6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A71CC89-39D3-4123-B70C-57FBA0E085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F8475F5-9C65-4383-BC77-52DB88E91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D71AE3E-266C-4ABC-BB11-2718A9663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BA532A6-0F8D-4A08-94BD-81A14D3D5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767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7F0DFE4-26E0-43DB-98AF-7B9458F1B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3C58B51-0B32-4BD9-B6C7-66C03E8447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4F89105-9BD5-4051-8A6B-8E45E0C4B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042C825-1D6E-478E-A643-24122DDCB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A6C7BE1-E758-493B-B3BF-00196DA5A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815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4ABB31A-E019-4DAC-AF5F-125878751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8391D87-2CD1-482E-8202-E950A88956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70AAC17B-6808-4FF9-A1CF-6BE2CF74A1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D514755B-8664-4B0C-B7B7-7DE1AE00D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98A4F0-FCC8-42B7-9698-484BAF312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AE27734-03B4-4006-AEEC-B92200396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2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1DBB252-1AA4-4D28-98E3-1DAEFF99A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17BC351-E505-4E0D-BD34-E027C5E12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419165F5-5645-4B7E-AB69-BF6B72C928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53CF76D5-4703-4DE7-B90E-6AA9C373B8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C829B56-9613-4E45-8951-5C7C082453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47C929B3-A235-4E0A-9153-CA6EBD8F1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CC2DD96-F1CA-4777-805E-BBDEC3E73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52C706BC-AC48-4448-AED9-308EEAD82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296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8815A65-BE68-4722-92CA-67DBA8A56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6DB3D529-1086-4938-902D-5D678E39A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C604D91D-BAB9-444F-BDB8-471A94802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33CF9CF4-C4F6-4792-930C-5FFDA4991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336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91C66BE7-F310-4379-B48D-05A41F6A1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3F06E1DE-CF6C-4CE7-B341-72664E904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D6FE86EE-8DEC-4DD1-BE7C-BFC5C5B31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724641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A77893A-6CD6-4208-A3D4-5BE50B47E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A87569F-B473-4B9E-A4FB-E875B07CB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F975436E-3A5E-4CFF-8895-7A75FBE6CD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D531F6A-B19F-498F-91F2-432AB41C3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3721AD5-3B9F-4201-8849-C3E6DB37B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19F179D-2525-4F37-9F16-547D9903B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424291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604FBA-B77C-4789-AB40-BD7D4C9E5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EA079-FA28-4C2A-9BA7-AE47A21682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6C9BE5D-457E-4950-A194-28418E82A0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455DCD7-51B0-444B-9199-7DE9058D0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F2FB655-E0EB-4985-AC55-48070172E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C66FE9-62D7-4121-80DD-60F710FB0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437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EF859A4-0ED8-4DC2-817E-98A1F1E63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CBEE39C-6CC4-44D7-85B3-F3F40B32B5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C6DDC63-1DA9-46D1-A04B-C9392BAD5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B3113C4-E3F9-4C44-9E7B-52C510D36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12DDF63-00F2-4EAD-A117-21C4527C3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517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8406E5A0-0F32-486A-97C9-6DC0F0A685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512469B-5FFE-468C-82DD-3345802C7B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6CA5DEF-EC9D-4628-B61C-018BCF366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57FD0DB-87D2-4316-AD4A-2EA294B79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6C4A820-2489-44F9-B795-65685CE35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188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F65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4EED3191-D6ED-4F8E-8E51-33D741054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F685314-857F-4785-8B9F-EAF9CDC82B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7ED969F-2538-485E-9151-B2CA023C3E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455AD13-E541-46FB-9D28-835E9686AA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9752BEF-08D4-4A46-AB92-85CFB776A3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37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3287" y="1280160"/>
            <a:ext cx="9659389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GB" sz="6600" dirty="0"/>
              <a:t>Morley Victoria's</a:t>
            </a:r>
          </a:p>
          <a:p>
            <a:pPr algn="ctr" fontAlgn="base"/>
            <a:r>
              <a:rPr lang="en-GB" sz="6600" dirty="0"/>
              <a:t>'Magnificent Seven'</a:t>
            </a:r>
          </a:p>
          <a:p>
            <a:pPr algn="ctr" fontAlgn="base"/>
            <a:r>
              <a:rPr lang="en-GB" sz="6600" dirty="0"/>
              <a:t>Skills for Whole Class Reading</a:t>
            </a:r>
          </a:p>
          <a:p>
            <a:pPr algn="ctr"/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1368790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5DB0A450-EDEC-4980-88C4-881B7A0E2F77}"/>
              </a:ext>
            </a:extLst>
          </p:cNvPr>
          <p:cNvGrpSpPr/>
          <p:nvPr/>
        </p:nvGrpSpPr>
        <p:grpSpPr>
          <a:xfrm>
            <a:off x="696091" y="724773"/>
            <a:ext cx="1726337" cy="2312506"/>
            <a:chOff x="800295" y="653090"/>
            <a:chExt cx="1726337" cy="2312506"/>
          </a:xfrm>
        </p:grpSpPr>
        <p:grpSp>
          <p:nvGrpSpPr>
            <p:cNvPr id="4" name="Group 3"/>
            <p:cNvGrpSpPr/>
            <p:nvPr/>
          </p:nvGrpSpPr>
          <p:grpSpPr>
            <a:xfrm>
              <a:off x="800295" y="653090"/>
              <a:ext cx="1726337" cy="1749425"/>
              <a:chOff x="0" y="0"/>
              <a:chExt cx="1727835" cy="1749607"/>
            </a:xfrm>
          </p:grpSpPr>
          <p:sp>
            <p:nvSpPr>
              <p:cNvPr id="5" name="Oval 4"/>
              <p:cNvSpPr>
                <a:spLocks/>
              </p:cNvSpPr>
              <p:nvPr/>
            </p:nvSpPr>
            <p:spPr>
              <a:xfrm>
                <a:off x="0" y="21772"/>
                <a:ext cx="1727835" cy="1727835"/>
              </a:xfrm>
              <a:prstGeom prst="ellipse">
                <a:avLst/>
              </a:prstGeom>
              <a:solidFill>
                <a:srgbClr val="92D050"/>
              </a:solidFill>
              <a:ln w="762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2231"/>
              <a:stretch>
                <a:fillRect/>
              </a:stretch>
            </p:blipFill>
            <p:spPr bwMode="auto">
              <a:xfrm>
                <a:off x="65314" y="0"/>
                <a:ext cx="1426029" cy="1665514"/>
              </a:xfrm>
              <a:prstGeom prst="rect">
                <a:avLst/>
              </a:prstGeom>
              <a:noFill/>
            </p:spPr>
          </p:pic>
        </p:grpSp>
        <p:sp>
          <p:nvSpPr>
            <p:cNvPr id="3" name="TextBox 2">
              <a:extLst>
                <a:ext uri="{FF2B5EF4-FFF2-40B4-BE49-F238E27FC236}">
                  <a16:creationId xmlns="" xmlns:a16="http://schemas.microsoft.com/office/drawing/2014/main" id="{2F9C7AD2-D3F9-44F6-A931-BFC071F50F74}"/>
                </a:ext>
              </a:extLst>
            </p:cNvPr>
            <p:cNvSpPr txBox="1"/>
            <p:nvPr/>
          </p:nvSpPr>
          <p:spPr>
            <a:xfrm>
              <a:off x="800295" y="2596264"/>
              <a:ext cx="1726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Visualise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5665757D-FDE4-4D8A-8DA9-1AF273709D96}"/>
              </a:ext>
            </a:extLst>
          </p:cNvPr>
          <p:cNvGrpSpPr/>
          <p:nvPr/>
        </p:nvGrpSpPr>
        <p:grpSpPr>
          <a:xfrm>
            <a:off x="3350911" y="451868"/>
            <a:ext cx="1726336" cy="2513728"/>
            <a:chOff x="3350911" y="451868"/>
            <a:chExt cx="1726336" cy="2513728"/>
          </a:xfrm>
        </p:grpSpPr>
        <p:grpSp>
          <p:nvGrpSpPr>
            <p:cNvPr id="7" name="Group 6"/>
            <p:cNvGrpSpPr/>
            <p:nvPr/>
          </p:nvGrpSpPr>
          <p:grpSpPr>
            <a:xfrm>
              <a:off x="3457362" y="451868"/>
              <a:ext cx="1619885" cy="2068195"/>
              <a:chOff x="0" y="0"/>
              <a:chExt cx="1619885" cy="2068286"/>
            </a:xfrm>
          </p:grpSpPr>
          <p:sp>
            <p:nvSpPr>
              <p:cNvPr id="8" name="Oval 7"/>
              <p:cNvSpPr>
                <a:spLocks/>
              </p:cNvSpPr>
              <p:nvPr/>
            </p:nvSpPr>
            <p:spPr>
              <a:xfrm>
                <a:off x="0" y="315686"/>
                <a:ext cx="1619885" cy="1619885"/>
              </a:xfrm>
              <a:prstGeom prst="ellipse">
                <a:avLst/>
              </a:prstGeom>
              <a:solidFill>
                <a:srgbClr val="FFC000"/>
              </a:solidFill>
              <a:ln w="762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771" y="0"/>
                <a:ext cx="1545772" cy="2068286"/>
              </a:xfrm>
              <a:prstGeom prst="rect">
                <a:avLst/>
              </a:prstGeom>
              <a:noFill/>
            </p:spPr>
          </p:pic>
        </p:grpSp>
        <p:sp>
          <p:nvSpPr>
            <p:cNvPr id="32" name="TextBox 31">
              <a:extLst>
                <a:ext uri="{FF2B5EF4-FFF2-40B4-BE49-F238E27FC236}">
                  <a16:creationId xmlns="" xmlns:a16="http://schemas.microsoft.com/office/drawing/2014/main" id="{543CD2DF-5DD1-4057-B06C-860FAC37ADB8}"/>
                </a:ext>
              </a:extLst>
            </p:cNvPr>
            <p:cNvSpPr txBox="1"/>
            <p:nvPr/>
          </p:nvSpPr>
          <p:spPr>
            <a:xfrm>
              <a:off x="3350911" y="2596264"/>
              <a:ext cx="1726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Connect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="" xmlns:a16="http://schemas.microsoft.com/office/drawing/2014/main" id="{A5E1D056-361A-4759-847A-2672308D4AA9}"/>
              </a:ext>
            </a:extLst>
          </p:cNvPr>
          <p:cNvGrpSpPr/>
          <p:nvPr/>
        </p:nvGrpSpPr>
        <p:grpSpPr>
          <a:xfrm>
            <a:off x="1731026" y="3404226"/>
            <a:ext cx="1784455" cy="2276919"/>
            <a:chOff x="1731026" y="3404226"/>
            <a:chExt cx="1784455" cy="2276919"/>
          </a:xfrm>
        </p:grpSpPr>
        <p:grpSp>
          <p:nvGrpSpPr>
            <p:cNvPr id="18" name="Group 17"/>
            <p:cNvGrpSpPr/>
            <p:nvPr/>
          </p:nvGrpSpPr>
          <p:grpSpPr>
            <a:xfrm>
              <a:off x="1787646" y="3404226"/>
              <a:ext cx="1727835" cy="1727835"/>
              <a:chOff x="0" y="0"/>
              <a:chExt cx="1727835" cy="1727835"/>
            </a:xfrm>
          </p:grpSpPr>
          <p:grpSp>
            <p:nvGrpSpPr>
              <p:cNvPr id="19" name="Group 18"/>
              <p:cNvGrpSpPr>
                <a:grpSpLocks/>
              </p:cNvGrpSpPr>
              <p:nvPr/>
            </p:nvGrpSpPr>
            <p:grpSpPr>
              <a:xfrm>
                <a:off x="0" y="0"/>
                <a:ext cx="1727835" cy="1727835"/>
                <a:chOff x="0" y="0"/>
                <a:chExt cx="1727835" cy="1727835"/>
              </a:xfrm>
              <a:solidFill>
                <a:srgbClr val="1F497D">
                  <a:lumMod val="60000"/>
                  <a:lumOff val="40000"/>
                </a:srgbClr>
              </a:solidFill>
            </p:grpSpPr>
            <p:sp>
              <p:nvSpPr>
                <p:cNvPr id="21" name="Oval 20"/>
                <p:cNvSpPr/>
                <p:nvPr/>
              </p:nvSpPr>
              <p:spPr>
                <a:xfrm>
                  <a:off x="65314" y="54428"/>
                  <a:ext cx="1619885" cy="1619885"/>
                </a:xfrm>
                <a:prstGeom prst="ellipse">
                  <a:avLst/>
                </a:prstGeom>
                <a:grpFill/>
                <a:ln w="762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22" name="Oval 21"/>
                <p:cNvSpPr/>
                <p:nvPr/>
              </p:nvSpPr>
              <p:spPr>
                <a:xfrm>
                  <a:off x="0" y="0"/>
                  <a:ext cx="1727835" cy="1727835"/>
                </a:xfrm>
                <a:prstGeom prst="ellipse">
                  <a:avLst/>
                </a:prstGeom>
                <a:grpFill/>
                <a:ln w="762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752218">
                <a:off x="293915" y="54428"/>
                <a:ext cx="1164771" cy="1545772"/>
              </a:xfrm>
              <a:prstGeom prst="rect">
                <a:avLst/>
              </a:prstGeom>
              <a:noFill/>
            </p:spPr>
          </p:pic>
        </p:grpSp>
        <p:sp>
          <p:nvSpPr>
            <p:cNvPr id="33" name="TextBox 32">
              <a:extLst>
                <a:ext uri="{FF2B5EF4-FFF2-40B4-BE49-F238E27FC236}">
                  <a16:creationId xmlns="" xmlns:a16="http://schemas.microsoft.com/office/drawing/2014/main" id="{CD4DDA85-DF9C-4A64-8BB4-2CB2C59ABED8}"/>
                </a:ext>
              </a:extLst>
            </p:cNvPr>
            <p:cNvSpPr txBox="1"/>
            <p:nvPr/>
          </p:nvSpPr>
          <p:spPr>
            <a:xfrm>
              <a:off x="1731026" y="5311813"/>
              <a:ext cx="1726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Infer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="" xmlns:a16="http://schemas.microsoft.com/office/drawing/2014/main" id="{B2ECDA49-088F-4A62-80B6-E11D90135A56}"/>
              </a:ext>
            </a:extLst>
          </p:cNvPr>
          <p:cNvGrpSpPr/>
          <p:nvPr/>
        </p:nvGrpSpPr>
        <p:grpSpPr>
          <a:xfrm>
            <a:off x="9366682" y="641458"/>
            <a:ext cx="1727835" cy="2324138"/>
            <a:chOff x="9366682" y="641458"/>
            <a:chExt cx="1727835" cy="2324138"/>
          </a:xfrm>
        </p:grpSpPr>
        <p:grpSp>
          <p:nvGrpSpPr>
            <p:cNvPr id="13" name="Group 12"/>
            <p:cNvGrpSpPr/>
            <p:nvPr/>
          </p:nvGrpSpPr>
          <p:grpSpPr>
            <a:xfrm>
              <a:off x="9366682" y="641458"/>
              <a:ext cx="1727835" cy="1871980"/>
              <a:chOff x="0" y="0"/>
              <a:chExt cx="1727835" cy="1872343"/>
            </a:xfrm>
          </p:grpSpPr>
          <p:grpSp>
            <p:nvGrpSpPr>
              <p:cNvPr id="14" name="Group 13"/>
              <p:cNvGrpSpPr>
                <a:grpSpLocks/>
              </p:cNvGrpSpPr>
              <p:nvPr/>
            </p:nvGrpSpPr>
            <p:grpSpPr>
              <a:xfrm>
                <a:off x="0" y="87086"/>
                <a:ext cx="1727835" cy="1727835"/>
                <a:chOff x="0" y="0"/>
                <a:chExt cx="1727835" cy="1727835"/>
              </a:xfrm>
              <a:solidFill>
                <a:srgbClr val="FFFF00"/>
              </a:solidFill>
            </p:grpSpPr>
            <p:sp>
              <p:nvSpPr>
                <p:cNvPr id="16" name="Oval 15"/>
                <p:cNvSpPr/>
                <p:nvPr/>
              </p:nvSpPr>
              <p:spPr>
                <a:xfrm>
                  <a:off x="54429" y="54428"/>
                  <a:ext cx="1619885" cy="1619885"/>
                </a:xfrm>
                <a:prstGeom prst="ellipse">
                  <a:avLst/>
                </a:prstGeom>
                <a:grpFill/>
                <a:ln w="762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17" name="Oval 16"/>
                <p:cNvSpPr/>
                <p:nvPr/>
              </p:nvSpPr>
              <p:spPr>
                <a:xfrm>
                  <a:off x="0" y="0"/>
                  <a:ext cx="1727835" cy="1727835"/>
                </a:xfrm>
                <a:prstGeom prst="ellipse">
                  <a:avLst/>
                </a:prstGeom>
                <a:grpFill/>
                <a:ln w="762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0629" y="0"/>
                <a:ext cx="1436914" cy="1872343"/>
              </a:xfrm>
              <a:prstGeom prst="rect">
                <a:avLst/>
              </a:prstGeom>
              <a:noFill/>
            </p:spPr>
          </p:pic>
        </p:grpSp>
        <p:sp>
          <p:nvSpPr>
            <p:cNvPr id="34" name="TextBox 33">
              <a:extLst>
                <a:ext uri="{FF2B5EF4-FFF2-40B4-BE49-F238E27FC236}">
                  <a16:creationId xmlns="" xmlns:a16="http://schemas.microsoft.com/office/drawing/2014/main" id="{3AB56ED0-C569-46EC-A562-8BC8B7230652}"/>
                </a:ext>
              </a:extLst>
            </p:cNvPr>
            <p:cNvSpPr txBox="1"/>
            <p:nvPr/>
          </p:nvSpPr>
          <p:spPr>
            <a:xfrm>
              <a:off x="9368181" y="2596264"/>
              <a:ext cx="1726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Monitor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="" xmlns:a16="http://schemas.microsoft.com/office/drawing/2014/main" id="{60DE5F43-B05E-4062-862B-A9C6E836C2E0}"/>
              </a:ext>
            </a:extLst>
          </p:cNvPr>
          <p:cNvGrpSpPr/>
          <p:nvPr/>
        </p:nvGrpSpPr>
        <p:grpSpPr>
          <a:xfrm>
            <a:off x="7769476" y="3272740"/>
            <a:ext cx="1727835" cy="2404911"/>
            <a:chOff x="7769476" y="3272740"/>
            <a:chExt cx="1727835" cy="2404911"/>
          </a:xfrm>
        </p:grpSpPr>
        <p:grpSp>
          <p:nvGrpSpPr>
            <p:cNvPr id="29" name="Group 28"/>
            <p:cNvGrpSpPr/>
            <p:nvPr/>
          </p:nvGrpSpPr>
          <p:grpSpPr>
            <a:xfrm>
              <a:off x="7769476" y="3272740"/>
              <a:ext cx="1727835" cy="2078990"/>
              <a:chOff x="0" y="0"/>
              <a:chExt cx="1727835" cy="2079171"/>
            </a:xfrm>
          </p:grpSpPr>
          <p:sp>
            <p:nvSpPr>
              <p:cNvPr id="30" name="Oval 29"/>
              <p:cNvSpPr>
                <a:spLocks/>
              </p:cNvSpPr>
              <p:nvPr/>
            </p:nvSpPr>
            <p:spPr>
              <a:xfrm>
                <a:off x="0" y="185057"/>
                <a:ext cx="1727835" cy="1727835"/>
              </a:xfrm>
              <a:prstGeom prst="ellipse">
                <a:avLst/>
              </a:prstGeom>
              <a:solidFill>
                <a:srgbClr val="8064A2">
                  <a:lumMod val="75000"/>
                </a:srgbClr>
              </a:solidFill>
              <a:ln w="762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743" y="0"/>
                <a:ext cx="1556657" cy="2079171"/>
              </a:xfrm>
              <a:prstGeom prst="rect">
                <a:avLst/>
              </a:prstGeom>
              <a:noFill/>
            </p:spPr>
          </p:pic>
        </p:grpSp>
        <p:sp>
          <p:nvSpPr>
            <p:cNvPr id="35" name="TextBox 34">
              <a:extLst>
                <a:ext uri="{FF2B5EF4-FFF2-40B4-BE49-F238E27FC236}">
                  <a16:creationId xmlns="" xmlns:a16="http://schemas.microsoft.com/office/drawing/2014/main" id="{E47FF880-83AA-4C98-BDFA-CA3D40E850DE}"/>
                </a:ext>
              </a:extLst>
            </p:cNvPr>
            <p:cNvSpPr txBox="1"/>
            <p:nvPr/>
          </p:nvSpPr>
          <p:spPr>
            <a:xfrm>
              <a:off x="7769476" y="5308319"/>
              <a:ext cx="1726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Evaluate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="" xmlns:a16="http://schemas.microsoft.com/office/drawing/2014/main" id="{0ECF67F5-4F35-4678-8411-DF108DD84722}"/>
              </a:ext>
            </a:extLst>
          </p:cNvPr>
          <p:cNvGrpSpPr/>
          <p:nvPr/>
        </p:nvGrpSpPr>
        <p:grpSpPr>
          <a:xfrm>
            <a:off x="4768503" y="3458654"/>
            <a:ext cx="1727835" cy="2222491"/>
            <a:chOff x="4768503" y="3458654"/>
            <a:chExt cx="1727835" cy="2222491"/>
          </a:xfrm>
        </p:grpSpPr>
        <p:grpSp>
          <p:nvGrpSpPr>
            <p:cNvPr id="23" name="Group 22"/>
            <p:cNvGrpSpPr/>
            <p:nvPr/>
          </p:nvGrpSpPr>
          <p:grpSpPr>
            <a:xfrm>
              <a:off x="4768503" y="3458654"/>
              <a:ext cx="1727835" cy="1727835"/>
              <a:chOff x="0" y="0"/>
              <a:chExt cx="1727835" cy="1727835"/>
            </a:xfrm>
          </p:grpSpPr>
          <p:sp>
            <p:nvSpPr>
              <p:cNvPr id="24" name="Oval 23"/>
              <p:cNvSpPr>
                <a:spLocks/>
              </p:cNvSpPr>
              <p:nvPr/>
            </p:nvSpPr>
            <p:spPr>
              <a:xfrm>
                <a:off x="0" y="0"/>
                <a:ext cx="1727835" cy="1727835"/>
              </a:xfrm>
              <a:prstGeom prst="ellipse">
                <a:avLst/>
              </a:prstGeom>
              <a:solidFill>
                <a:srgbClr val="FF99FF"/>
              </a:solidFill>
              <a:ln w="762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431010">
                <a:off x="304800" y="174171"/>
                <a:ext cx="1066800" cy="1426029"/>
              </a:xfrm>
              <a:prstGeom prst="rect">
                <a:avLst/>
              </a:prstGeom>
              <a:noFill/>
            </p:spPr>
          </p:pic>
        </p:grpSp>
        <p:sp>
          <p:nvSpPr>
            <p:cNvPr id="36" name="TextBox 35">
              <a:extLst>
                <a:ext uri="{FF2B5EF4-FFF2-40B4-BE49-F238E27FC236}">
                  <a16:creationId xmlns="" xmlns:a16="http://schemas.microsoft.com/office/drawing/2014/main" id="{536F7003-DBC8-4266-B7FD-3FDCA3BA88FF}"/>
                </a:ext>
              </a:extLst>
            </p:cNvPr>
            <p:cNvSpPr txBox="1"/>
            <p:nvPr/>
          </p:nvSpPr>
          <p:spPr>
            <a:xfrm>
              <a:off x="4770002" y="5311813"/>
              <a:ext cx="1726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Summarise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B99A480D-7897-4805-A83A-B2E1AD4580A2}"/>
              </a:ext>
            </a:extLst>
          </p:cNvPr>
          <p:cNvGrpSpPr/>
          <p:nvPr/>
        </p:nvGrpSpPr>
        <p:grpSpPr>
          <a:xfrm>
            <a:off x="6366757" y="324868"/>
            <a:ext cx="1773235" cy="2866927"/>
            <a:chOff x="6366757" y="375668"/>
            <a:chExt cx="1773235" cy="2866927"/>
          </a:xfrm>
        </p:grpSpPr>
        <p:grpSp>
          <p:nvGrpSpPr>
            <p:cNvPr id="10" name="Group 9"/>
            <p:cNvGrpSpPr/>
            <p:nvPr/>
          </p:nvGrpSpPr>
          <p:grpSpPr>
            <a:xfrm>
              <a:off x="6452797" y="375668"/>
              <a:ext cx="1687195" cy="2220596"/>
              <a:chOff x="0" y="0"/>
              <a:chExt cx="1687286" cy="2220686"/>
            </a:xfrm>
          </p:grpSpPr>
          <p:sp>
            <p:nvSpPr>
              <p:cNvPr id="11" name="Oval 10"/>
              <p:cNvSpPr>
                <a:spLocks/>
              </p:cNvSpPr>
              <p:nvPr/>
            </p:nvSpPr>
            <p:spPr>
              <a:xfrm>
                <a:off x="0" y="337458"/>
                <a:ext cx="1619885" cy="1619885"/>
              </a:xfrm>
              <a:prstGeom prst="ellipse">
                <a:avLst/>
              </a:prstGeom>
              <a:solidFill>
                <a:srgbClr val="FF0000"/>
              </a:solidFill>
              <a:ln w="762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543" y="0"/>
                <a:ext cx="1643743" cy="2220686"/>
              </a:xfrm>
              <a:prstGeom prst="rect">
                <a:avLst/>
              </a:prstGeom>
              <a:noFill/>
            </p:spPr>
          </p:pic>
        </p:grpSp>
        <p:sp>
          <p:nvSpPr>
            <p:cNvPr id="37" name="TextBox 36">
              <a:extLst>
                <a:ext uri="{FF2B5EF4-FFF2-40B4-BE49-F238E27FC236}">
                  <a16:creationId xmlns="" xmlns:a16="http://schemas.microsoft.com/office/drawing/2014/main" id="{ABC720B1-9BE1-4E6E-A1CC-AF83DFB5C84D}"/>
                </a:ext>
              </a:extLst>
            </p:cNvPr>
            <p:cNvSpPr txBox="1"/>
            <p:nvPr/>
          </p:nvSpPr>
          <p:spPr>
            <a:xfrm>
              <a:off x="6366757" y="2596264"/>
              <a:ext cx="17263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Question &amp; Predict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09519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6BE4686-40EF-4768-8337-760334236B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8466" y="812800"/>
            <a:ext cx="7459134" cy="5655734"/>
          </a:xfrm>
        </p:spPr>
        <p:txBody>
          <a:bodyPr>
            <a:normAutofit/>
          </a:bodyPr>
          <a:lstStyle/>
          <a:p>
            <a:r>
              <a:rPr lang="en-GB" sz="3600"/>
              <a:t>Children learn to paint a mental picture as they read.</a:t>
            </a:r>
          </a:p>
          <a:p>
            <a:r>
              <a:rPr lang="en-GB" sz="3600"/>
              <a:t>They use the senses to help them do this.</a:t>
            </a:r>
          </a:p>
          <a:p>
            <a:r>
              <a:rPr lang="en-GB" sz="3600"/>
              <a:t>Vocabulary development and experiences are key to helping them do this.</a:t>
            </a:r>
          </a:p>
          <a:p>
            <a:r>
              <a:rPr lang="en-GB" sz="3600"/>
              <a:t>Children are taught to explain which words and phrases helped them.</a:t>
            </a:r>
            <a:endParaRPr lang="en-GB" sz="3600" dirty="0"/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BEB3D520-12CE-4E7C-892F-A0DC6A6411E0}"/>
              </a:ext>
            </a:extLst>
          </p:cNvPr>
          <p:cNvGrpSpPr/>
          <p:nvPr/>
        </p:nvGrpSpPr>
        <p:grpSpPr>
          <a:xfrm>
            <a:off x="543691" y="1537573"/>
            <a:ext cx="2724442" cy="3542428"/>
            <a:chOff x="800295" y="653090"/>
            <a:chExt cx="1726337" cy="2312506"/>
          </a:xfrm>
        </p:grpSpPr>
        <p:grpSp>
          <p:nvGrpSpPr>
            <p:cNvPr id="5" name="Group 4">
              <a:extLst>
                <a:ext uri="{FF2B5EF4-FFF2-40B4-BE49-F238E27FC236}">
                  <a16:creationId xmlns="" xmlns:a16="http://schemas.microsoft.com/office/drawing/2014/main" id="{78C24B1F-4C25-45C9-8D21-3628999793F3}"/>
                </a:ext>
              </a:extLst>
            </p:cNvPr>
            <p:cNvGrpSpPr/>
            <p:nvPr/>
          </p:nvGrpSpPr>
          <p:grpSpPr>
            <a:xfrm>
              <a:off x="800295" y="653090"/>
              <a:ext cx="1726337" cy="1749425"/>
              <a:chOff x="0" y="0"/>
              <a:chExt cx="1727835" cy="1749607"/>
            </a:xfrm>
          </p:grpSpPr>
          <p:sp>
            <p:nvSpPr>
              <p:cNvPr id="7" name="Oval 6">
                <a:extLst>
                  <a:ext uri="{FF2B5EF4-FFF2-40B4-BE49-F238E27FC236}">
                    <a16:creationId xmlns="" xmlns:a16="http://schemas.microsoft.com/office/drawing/2014/main" id="{2B91AEAA-B352-4C11-AC2A-C26B422235D7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0" y="21772"/>
                <a:ext cx="1727835" cy="1727835"/>
              </a:xfrm>
              <a:prstGeom prst="ellipse">
                <a:avLst/>
              </a:prstGeom>
              <a:solidFill>
                <a:srgbClr val="92D050"/>
              </a:solidFill>
              <a:ln w="762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8" name="Picture 7">
                <a:extLst>
                  <a:ext uri="{FF2B5EF4-FFF2-40B4-BE49-F238E27FC236}">
                    <a16:creationId xmlns="" xmlns:a16="http://schemas.microsoft.com/office/drawing/2014/main" id="{C74A601D-A4ED-4C81-85B1-D82455994E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2231"/>
              <a:stretch>
                <a:fillRect/>
              </a:stretch>
            </p:blipFill>
            <p:spPr bwMode="auto">
              <a:xfrm>
                <a:off x="65314" y="0"/>
                <a:ext cx="1426029" cy="1665514"/>
              </a:xfrm>
              <a:prstGeom prst="rect">
                <a:avLst/>
              </a:prstGeom>
              <a:noFill/>
            </p:spPr>
          </p:pic>
        </p:grpSp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E3D668D9-2D62-4A2C-BC83-12B3EEEFE15E}"/>
                </a:ext>
              </a:extLst>
            </p:cNvPr>
            <p:cNvSpPr txBox="1"/>
            <p:nvPr/>
          </p:nvSpPr>
          <p:spPr>
            <a:xfrm>
              <a:off x="800295" y="2596264"/>
              <a:ext cx="1726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Visualise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81106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6BE4686-40EF-4768-8337-760334236B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1336" y="1602267"/>
            <a:ext cx="7459134" cy="5208478"/>
          </a:xfrm>
        </p:spPr>
        <p:txBody>
          <a:bodyPr>
            <a:normAutofit/>
          </a:bodyPr>
          <a:lstStyle/>
          <a:p>
            <a:r>
              <a:rPr lang="en-GB" sz="3600"/>
              <a:t>Children make links between their own experiences and what they read.</a:t>
            </a:r>
          </a:p>
          <a:p>
            <a:r>
              <a:rPr lang="en-GB" sz="3600"/>
              <a:t>Children make links and comparisons with other texts that they have read.</a:t>
            </a:r>
          </a:p>
          <a:p>
            <a:r>
              <a:rPr lang="en-GB" sz="3600"/>
              <a:t>Learn to discuss and identify running themes in texts.</a:t>
            </a:r>
            <a:endParaRPr lang="en-GB" sz="3600" dirty="0"/>
          </a:p>
        </p:txBody>
      </p: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1DD4B5CA-2965-40F4-B698-A998BAD1AE8F}"/>
              </a:ext>
            </a:extLst>
          </p:cNvPr>
          <p:cNvGrpSpPr/>
          <p:nvPr/>
        </p:nvGrpSpPr>
        <p:grpSpPr>
          <a:xfrm>
            <a:off x="319845" y="915271"/>
            <a:ext cx="2965222" cy="4080061"/>
            <a:chOff x="3350911" y="451868"/>
            <a:chExt cx="1726336" cy="2513728"/>
          </a:xfrm>
        </p:grpSpPr>
        <p:grpSp>
          <p:nvGrpSpPr>
            <p:cNvPr id="10" name="Group 9">
              <a:extLst>
                <a:ext uri="{FF2B5EF4-FFF2-40B4-BE49-F238E27FC236}">
                  <a16:creationId xmlns="" xmlns:a16="http://schemas.microsoft.com/office/drawing/2014/main" id="{7A7DA990-17F6-4E16-AA0B-76008F7EA8D5}"/>
                </a:ext>
              </a:extLst>
            </p:cNvPr>
            <p:cNvGrpSpPr/>
            <p:nvPr/>
          </p:nvGrpSpPr>
          <p:grpSpPr>
            <a:xfrm>
              <a:off x="3457362" y="451868"/>
              <a:ext cx="1619885" cy="2068195"/>
              <a:chOff x="0" y="0"/>
              <a:chExt cx="1619885" cy="2068286"/>
            </a:xfrm>
          </p:grpSpPr>
          <p:sp>
            <p:nvSpPr>
              <p:cNvPr id="12" name="Oval 11">
                <a:extLst>
                  <a:ext uri="{FF2B5EF4-FFF2-40B4-BE49-F238E27FC236}">
                    <a16:creationId xmlns="" xmlns:a16="http://schemas.microsoft.com/office/drawing/2014/main" id="{07609420-71DA-4A3E-8750-E8A48ABD9EBC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0" y="315686"/>
                <a:ext cx="1619885" cy="1619885"/>
              </a:xfrm>
              <a:prstGeom prst="ellipse">
                <a:avLst/>
              </a:prstGeom>
              <a:solidFill>
                <a:srgbClr val="FFC000"/>
              </a:solidFill>
              <a:ln w="762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3" name="Picture 12">
                <a:extLst>
                  <a:ext uri="{FF2B5EF4-FFF2-40B4-BE49-F238E27FC236}">
                    <a16:creationId xmlns="" xmlns:a16="http://schemas.microsoft.com/office/drawing/2014/main" id="{72DFF87A-4D67-4F79-9F58-23F4B64945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771" y="0"/>
                <a:ext cx="1545772" cy="2068286"/>
              </a:xfrm>
              <a:prstGeom prst="rect">
                <a:avLst/>
              </a:prstGeom>
              <a:noFill/>
            </p:spPr>
          </p:pic>
        </p:grpSp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D863ADF6-774D-4209-A32D-B3A45A707C6D}"/>
                </a:ext>
              </a:extLst>
            </p:cNvPr>
            <p:cNvSpPr txBox="1"/>
            <p:nvPr/>
          </p:nvSpPr>
          <p:spPr>
            <a:xfrm>
              <a:off x="3350911" y="2596264"/>
              <a:ext cx="1726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Connect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12600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6BE4686-40EF-4768-8337-760334236B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1336" y="1602267"/>
            <a:ext cx="7459134" cy="5208478"/>
          </a:xfrm>
        </p:spPr>
        <p:txBody>
          <a:bodyPr>
            <a:normAutofit/>
          </a:bodyPr>
          <a:lstStyle/>
          <a:p>
            <a:r>
              <a:rPr lang="en-GB" sz="3600"/>
              <a:t>Children learn question what they read as they read it.</a:t>
            </a:r>
          </a:p>
          <a:p>
            <a:r>
              <a:rPr lang="en-GB" sz="3600"/>
              <a:t>They think about what will happen next and consider why they think this will happen.</a:t>
            </a:r>
          </a:p>
          <a:p>
            <a:r>
              <a:rPr lang="en-GB" sz="3600"/>
              <a:t>They learn to question other people about what they have read.</a:t>
            </a:r>
          </a:p>
          <a:p>
            <a:endParaRPr lang="en-GB" sz="3600" dirty="0"/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02D0FC98-FD3E-4086-B4BD-105B3E321405}"/>
              </a:ext>
            </a:extLst>
          </p:cNvPr>
          <p:cNvGrpSpPr/>
          <p:nvPr/>
        </p:nvGrpSpPr>
        <p:grpSpPr>
          <a:xfrm>
            <a:off x="447221" y="1070826"/>
            <a:ext cx="2897558" cy="4295258"/>
            <a:chOff x="6366757" y="375668"/>
            <a:chExt cx="1773235" cy="2866927"/>
          </a:xfrm>
        </p:grpSpPr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C4EFFE59-A0AA-4444-B392-919CA406138F}"/>
                </a:ext>
              </a:extLst>
            </p:cNvPr>
            <p:cNvGrpSpPr/>
            <p:nvPr/>
          </p:nvGrpSpPr>
          <p:grpSpPr>
            <a:xfrm>
              <a:off x="6452797" y="375668"/>
              <a:ext cx="1687195" cy="2220596"/>
              <a:chOff x="0" y="0"/>
              <a:chExt cx="1687286" cy="2220686"/>
            </a:xfrm>
          </p:grpSpPr>
          <p:sp>
            <p:nvSpPr>
              <p:cNvPr id="16" name="Oval 15">
                <a:extLst>
                  <a:ext uri="{FF2B5EF4-FFF2-40B4-BE49-F238E27FC236}">
                    <a16:creationId xmlns="" xmlns:a16="http://schemas.microsoft.com/office/drawing/2014/main" id="{E323010A-25BA-44F7-9F60-00F1EAD6197D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0" y="337458"/>
                <a:ext cx="1619885" cy="1619885"/>
              </a:xfrm>
              <a:prstGeom prst="ellipse">
                <a:avLst/>
              </a:prstGeom>
              <a:solidFill>
                <a:srgbClr val="FF0000"/>
              </a:solidFill>
              <a:ln w="762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7" name="Picture 16">
                <a:extLst>
                  <a:ext uri="{FF2B5EF4-FFF2-40B4-BE49-F238E27FC236}">
                    <a16:creationId xmlns="" xmlns:a16="http://schemas.microsoft.com/office/drawing/2014/main" id="{A5E999C7-9E70-42AA-B029-938AD21884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543" y="0"/>
                <a:ext cx="1643743" cy="2220686"/>
              </a:xfrm>
              <a:prstGeom prst="rect">
                <a:avLst/>
              </a:prstGeom>
              <a:noFill/>
            </p:spPr>
          </p:pic>
        </p:grpSp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18AFA193-A01C-43C9-9A70-4174BCB4BDA5}"/>
                </a:ext>
              </a:extLst>
            </p:cNvPr>
            <p:cNvSpPr txBox="1"/>
            <p:nvPr/>
          </p:nvSpPr>
          <p:spPr>
            <a:xfrm>
              <a:off x="6366757" y="2596264"/>
              <a:ext cx="17263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Question &amp; Predict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18985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6BE4686-40EF-4768-8337-760334236B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1336" y="1602267"/>
            <a:ext cx="7459134" cy="5208478"/>
          </a:xfrm>
        </p:spPr>
        <p:txBody>
          <a:bodyPr>
            <a:normAutofit/>
          </a:bodyPr>
          <a:lstStyle/>
          <a:p>
            <a:r>
              <a:rPr lang="en-GB" sz="3600" dirty="0"/>
              <a:t>Deals a little more with mechanics – does what they have read make sense to them?</a:t>
            </a:r>
          </a:p>
          <a:p>
            <a:r>
              <a:rPr lang="en-GB" sz="3600" dirty="0"/>
              <a:t>Children can talk about the comprehension strategies they have used.</a:t>
            </a:r>
          </a:p>
          <a:p>
            <a:r>
              <a:rPr lang="en-GB" sz="3600" dirty="0"/>
              <a:t>They develop strategies for how to fix a breakdown.</a:t>
            </a:r>
          </a:p>
          <a:p>
            <a:endParaRPr lang="en-GB" sz="3600" dirty="0"/>
          </a:p>
        </p:txBody>
      </p: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9D6E5CD6-5F9C-4FFA-AF04-65DA434E5D89}"/>
              </a:ext>
            </a:extLst>
          </p:cNvPr>
          <p:cNvGrpSpPr/>
          <p:nvPr/>
        </p:nvGrpSpPr>
        <p:grpSpPr>
          <a:xfrm>
            <a:off x="463314" y="1387415"/>
            <a:ext cx="2977718" cy="3906479"/>
            <a:chOff x="9366682" y="641458"/>
            <a:chExt cx="1727835" cy="2324138"/>
          </a:xfrm>
        </p:grpSpPr>
        <p:grpSp>
          <p:nvGrpSpPr>
            <p:cNvPr id="10" name="Group 9">
              <a:extLst>
                <a:ext uri="{FF2B5EF4-FFF2-40B4-BE49-F238E27FC236}">
                  <a16:creationId xmlns="" xmlns:a16="http://schemas.microsoft.com/office/drawing/2014/main" id="{AC240268-3824-4B09-86FA-1F93BB7754DA}"/>
                </a:ext>
              </a:extLst>
            </p:cNvPr>
            <p:cNvGrpSpPr/>
            <p:nvPr/>
          </p:nvGrpSpPr>
          <p:grpSpPr>
            <a:xfrm>
              <a:off x="9366682" y="641458"/>
              <a:ext cx="1727835" cy="1871980"/>
              <a:chOff x="0" y="0"/>
              <a:chExt cx="1727835" cy="1872343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="" xmlns:a16="http://schemas.microsoft.com/office/drawing/2014/main" id="{C43E6899-D3E2-4078-8B9C-CB9F5398669B}"/>
                  </a:ext>
                </a:extLst>
              </p:cNvPr>
              <p:cNvGrpSpPr>
                <a:grpSpLocks/>
              </p:cNvGrpSpPr>
              <p:nvPr/>
            </p:nvGrpSpPr>
            <p:grpSpPr>
              <a:xfrm>
                <a:off x="0" y="87086"/>
                <a:ext cx="1727835" cy="1727835"/>
                <a:chOff x="0" y="0"/>
                <a:chExt cx="1727835" cy="1727835"/>
              </a:xfrm>
              <a:solidFill>
                <a:srgbClr val="FFFF00"/>
              </a:solidFill>
            </p:grpSpPr>
            <p:sp>
              <p:nvSpPr>
                <p:cNvPr id="18" name="Oval 17">
                  <a:extLst>
                    <a:ext uri="{FF2B5EF4-FFF2-40B4-BE49-F238E27FC236}">
                      <a16:creationId xmlns="" xmlns:a16="http://schemas.microsoft.com/office/drawing/2014/main" id="{0D9D4E48-0725-41F2-927C-B24039E61471}"/>
                    </a:ext>
                  </a:extLst>
                </p:cNvPr>
                <p:cNvSpPr/>
                <p:nvPr/>
              </p:nvSpPr>
              <p:spPr>
                <a:xfrm>
                  <a:off x="54429" y="54428"/>
                  <a:ext cx="1619885" cy="1619885"/>
                </a:xfrm>
                <a:prstGeom prst="ellipse">
                  <a:avLst/>
                </a:prstGeom>
                <a:grpFill/>
                <a:ln w="762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19" name="Oval 18">
                  <a:extLst>
                    <a:ext uri="{FF2B5EF4-FFF2-40B4-BE49-F238E27FC236}">
                      <a16:creationId xmlns="" xmlns:a16="http://schemas.microsoft.com/office/drawing/2014/main" id="{E330CCC9-5B47-43C5-B1D0-2424BB05DA95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27835" cy="1727835"/>
                </a:xfrm>
                <a:prstGeom prst="ellipse">
                  <a:avLst/>
                </a:prstGeom>
                <a:grpFill/>
                <a:ln w="762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pic>
            <p:nvPicPr>
              <p:cNvPr id="13" name="Picture 12">
                <a:extLst>
                  <a:ext uri="{FF2B5EF4-FFF2-40B4-BE49-F238E27FC236}">
                    <a16:creationId xmlns="" xmlns:a16="http://schemas.microsoft.com/office/drawing/2014/main" id="{4D191E23-5CE7-4E94-95F5-55A1FDC0FC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0629" y="0"/>
                <a:ext cx="1436914" cy="1872343"/>
              </a:xfrm>
              <a:prstGeom prst="rect">
                <a:avLst/>
              </a:prstGeom>
              <a:noFill/>
            </p:spPr>
          </p:pic>
        </p:grpSp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9E47EE24-BBA3-4D9A-BB1E-5AE84931C70C}"/>
                </a:ext>
              </a:extLst>
            </p:cNvPr>
            <p:cNvSpPr txBox="1"/>
            <p:nvPr/>
          </p:nvSpPr>
          <p:spPr>
            <a:xfrm>
              <a:off x="9368181" y="2596264"/>
              <a:ext cx="1726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Monitor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944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6BE4686-40EF-4768-8337-760334236B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1336" y="1602267"/>
            <a:ext cx="7459134" cy="5208478"/>
          </a:xfrm>
        </p:spPr>
        <p:txBody>
          <a:bodyPr>
            <a:normAutofit/>
          </a:bodyPr>
          <a:lstStyle/>
          <a:p>
            <a:r>
              <a:rPr lang="en-GB" sz="3600" dirty="0"/>
              <a:t>Children need to be taught to find the details in a text.</a:t>
            </a:r>
          </a:p>
          <a:p>
            <a:r>
              <a:rPr lang="en-GB" sz="3600" dirty="0"/>
              <a:t>They learn to be detectives and read between the lines.</a:t>
            </a:r>
          </a:p>
          <a:p>
            <a:r>
              <a:rPr lang="en-GB" sz="3600" dirty="0"/>
              <a:t>They must be taught to use the text to back up their inferences – this starts verbally lower down.</a:t>
            </a:r>
          </a:p>
          <a:p>
            <a:endParaRPr lang="en-GB" sz="3600" dirty="0"/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6C39A313-558B-4D64-B017-EF2A742020AB}"/>
              </a:ext>
            </a:extLst>
          </p:cNvPr>
          <p:cNvGrpSpPr/>
          <p:nvPr/>
        </p:nvGrpSpPr>
        <p:grpSpPr>
          <a:xfrm>
            <a:off x="503805" y="1714144"/>
            <a:ext cx="2744721" cy="3429711"/>
            <a:chOff x="1731026" y="3404226"/>
            <a:chExt cx="1784455" cy="2276919"/>
          </a:xfrm>
        </p:grpSpPr>
        <p:grpSp>
          <p:nvGrpSpPr>
            <p:cNvPr id="15" name="Group 14">
              <a:extLst>
                <a:ext uri="{FF2B5EF4-FFF2-40B4-BE49-F238E27FC236}">
                  <a16:creationId xmlns="" xmlns:a16="http://schemas.microsoft.com/office/drawing/2014/main" id="{613C66CA-C001-4978-AF6E-CAE610AE65AD}"/>
                </a:ext>
              </a:extLst>
            </p:cNvPr>
            <p:cNvGrpSpPr/>
            <p:nvPr/>
          </p:nvGrpSpPr>
          <p:grpSpPr>
            <a:xfrm>
              <a:off x="1787646" y="3404226"/>
              <a:ext cx="1727835" cy="1727835"/>
              <a:chOff x="0" y="0"/>
              <a:chExt cx="1727835" cy="1727835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="" xmlns:a16="http://schemas.microsoft.com/office/drawing/2014/main" id="{952461F8-F2FF-40A0-9B90-CBA38C64619F}"/>
                  </a:ext>
                </a:extLst>
              </p:cNvPr>
              <p:cNvGrpSpPr>
                <a:grpSpLocks/>
              </p:cNvGrpSpPr>
              <p:nvPr/>
            </p:nvGrpSpPr>
            <p:grpSpPr>
              <a:xfrm>
                <a:off x="0" y="0"/>
                <a:ext cx="1727835" cy="1727835"/>
                <a:chOff x="0" y="0"/>
                <a:chExt cx="1727835" cy="1727835"/>
              </a:xfrm>
              <a:solidFill>
                <a:srgbClr val="1F497D">
                  <a:lumMod val="60000"/>
                  <a:lumOff val="40000"/>
                </a:srgbClr>
              </a:solidFill>
            </p:grpSpPr>
            <p:sp>
              <p:nvSpPr>
                <p:cNvPr id="21" name="Oval 20">
                  <a:extLst>
                    <a:ext uri="{FF2B5EF4-FFF2-40B4-BE49-F238E27FC236}">
                      <a16:creationId xmlns="" xmlns:a16="http://schemas.microsoft.com/office/drawing/2014/main" id="{5040E984-B523-49F5-A206-F10ED6D32D61}"/>
                    </a:ext>
                  </a:extLst>
                </p:cNvPr>
                <p:cNvSpPr/>
                <p:nvPr/>
              </p:nvSpPr>
              <p:spPr>
                <a:xfrm>
                  <a:off x="65314" y="54428"/>
                  <a:ext cx="1619885" cy="1619885"/>
                </a:xfrm>
                <a:prstGeom prst="ellipse">
                  <a:avLst/>
                </a:prstGeom>
                <a:grpFill/>
                <a:ln w="762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22" name="Oval 21">
                  <a:extLst>
                    <a:ext uri="{FF2B5EF4-FFF2-40B4-BE49-F238E27FC236}">
                      <a16:creationId xmlns="" xmlns:a16="http://schemas.microsoft.com/office/drawing/2014/main" id="{2F6F5A98-C26C-4A9D-87A9-8B72F0AE11A5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27835" cy="1727835"/>
                </a:xfrm>
                <a:prstGeom prst="ellipse">
                  <a:avLst/>
                </a:prstGeom>
                <a:grpFill/>
                <a:ln w="762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pic>
            <p:nvPicPr>
              <p:cNvPr id="20" name="Picture 19">
                <a:extLst>
                  <a:ext uri="{FF2B5EF4-FFF2-40B4-BE49-F238E27FC236}">
                    <a16:creationId xmlns="" xmlns:a16="http://schemas.microsoft.com/office/drawing/2014/main" id="{D3C93156-8A45-4415-8DDD-76125C2E0E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752218">
                <a:off x="293915" y="54428"/>
                <a:ext cx="1164771" cy="1545772"/>
              </a:xfrm>
              <a:prstGeom prst="rect">
                <a:avLst/>
              </a:prstGeom>
              <a:noFill/>
            </p:spPr>
          </p:pic>
        </p:grpSp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36F12449-668C-422C-9CCD-EA421D774950}"/>
                </a:ext>
              </a:extLst>
            </p:cNvPr>
            <p:cNvSpPr txBox="1"/>
            <p:nvPr/>
          </p:nvSpPr>
          <p:spPr>
            <a:xfrm>
              <a:off x="1731026" y="5311813"/>
              <a:ext cx="1726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Infer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9538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6BE4686-40EF-4768-8337-760334236B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9146" y="1313509"/>
            <a:ext cx="7459134" cy="5208478"/>
          </a:xfrm>
        </p:spPr>
        <p:txBody>
          <a:bodyPr>
            <a:normAutofit/>
          </a:bodyPr>
          <a:lstStyle/>
          <a:p>
            <a:r>
              <a:rPr lang="en-GB" sz="3600" dirty="0"/>
              <a:t>Children learn to identify an ongoing theme.</a:t>
            </a:r>
          </a:p>
          <a:p>
            <a:r>
              <a:rPr lang="en-GB" sz="3600" dirty="0"/>
              <a:t>They can give an overview of a passage, chapter or whole text that they have read.</a:t>
            </a:r>
          </a:p>
          <a:p>
            <a:r>
              <a:rPr lang="en-GB" sz="3600" dirty="0"/>
              <a:t>They use their retrieval skills to find the key parts of a text.</a:t>
            </a:r>
          </a:p>
          <a:p>
            <a:endParaRPr lang="en-GB" sz="3600" dirty="0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0694DCE1-E3E2-419D-8EF9-01A703B49F9B}"/>
              </a:ext>
            </a:extLst>
          </p:cNvPr>
          <p:cNvGrpSpPr/>
          <p:nvPr/>
        </p:nvGrpSpPr>
        <p:grpSpPr>
          <a:xfrm>
            <a:off x="389008" y="1602267"/>
            <a:ext cx="2787329" cy="3475059"/>
            <a:chOff x="4768503" y="3458654"/>
            <a:chExt cx="1727835" cy="2222491"/>
          </a:xfrm>
        </p:grpSpPr>
        <p:grpSp>
          <p:nvGrpSpPr>
            <p:cNvPr id="11" name="Group 10">
              <a:extLst>
                <a:ext uri="{FF2B5EF4-FFF2-40B4-BE49-F238E27FC236}">
                  <a16:creationId xmlns="" xmlns:a16="http://schemas.microsoft.com/office/drawing/2014/main" id="{77161DA9-8920-4C2B-A9BD-CF39236D8619}"/>
                </a:ext>
              </a:extLst>
            </p:cNvPr>
            <p:cNvGrpSpPr/>
            <p:nvPr/>
          </p:nvGrpSpPr>
          <p:grpSpPr>
            <a:xfrm>
              <a:off x="4768503" y="3458654"/>
              <a:ext cx="1727835" cy="1727835"/>
              <a:chOff x="0" y="0"/>
              <a:chExt cx="1727835" cy="1727835"/>
            </a:xfrm>
          </p:grpSpPr>
          <p:sp>
            <p:nvSpPr>
              <p:cNvPr id="13" name="Oval 12">
                <a:extLst>
                  <a:ext uri="{FF2B5EF4-FFF2-40B4-BE49-F238E27FC236}">
                    <a16:creationId xmlns="" xmlns:a16="http://schemas.microsoft.com/office/drawing/2014/main" id="{829C5B0F-85F2-4B50-90BD-BED49E816916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0" y="0"/>
                <a:ext cx="1727835" cy="1727835"/>
              </a:xfrm>
              <a:prstGeom prst="ellipse">
                <a:avLst/>
              </a:prstGeom>
              <a:solidFill>
                <a:srgbClr val="FF99FF"/>
              </a:solidFill>
              <a:ln w="762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8" name="Picture 17">
                <a:extLst>
                  <a:ext uri="{FF2B5EF4-FFF2-40B4-BE49-F238E27FC236}">
                    <a16:creationId xmlns="" xmlns:a16="http://schemas.microsoft.com/office/drawing/2014/main" id="{EF10A951-4476-4219-BDBF-4F6809F7E9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431010">
                <a:off x="304800" y="174171"/>
                <a:ext cx="1066800" cy="1426029"/>
              </a:xfrm>
              <a:prstGeom prst="rect">
                <a:avLst/>
              </a:prstGeom>
              <a:noFill/>
            </p:spPr>
          </p:pic>
        </p:grp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BCECDAD3-9B25-492E-A70A-6BB251369D6C}"/>
                </a:ext>
              </a:extLst>
            </p:cNvPr>
            <p:cNvSpPr txBox="1"/>
            <p:nvPr/>
          </p:nvSpPr>
          <p:spPr>
            <a:xfrm>
              <a:off x="4770002" y="5311813"/>
              <a:ext cx="1726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Summarise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4487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6BE4686-40EF-4768-8337-760334236B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9146" y="1313509"/>
            <a:ext cx="7459134" cy="5208478"/>
          </a:xfrm>
        </p:spPr>
        <p:txBody>
          <a:bodyPr>
            <a:normAutofit/>
          </a:bodyPr>
          <a:lstStyle/>
          <a:p>
            <a:r>
              <a:rPr lang="en-GB" sz="3600" dirty="0"/>
              <a:t>Children can discuss what they have read.</a:t>
            </a:r>
          </a:p>
          <a:p>
            <a:r>
              <a:rPr lang="en-GB" sz="3600" dirty="0"/>
              <a:t>They talk about whether they liked a text.</a:t>
            </a:r>
          </a:p>
          <a:p>
            <a:r>
              <a:rPr lang="en-GB" sz="3600" dirty="0"/>
              <a:t>They talk about the author’s use of language, organisation, style, motives when discussing texts.</a:t>
            </a:r>
          </a:p>
          <a:p>
            <a:r>
              <a:rPr lang="en-GB" sz="3600" dirty="0"/>
              <a:t>Think about interlinking themes.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D4F3AA41-3FB1-474A-8F31-A88E36968E93}"/>
              </a:ext>
            </a:extLst>
          </p:cNvPr>
          <p:cNvGrpSpPr/>
          <p:nvPr/>
        </p:nvGrpSpPr>
        <p:grpSpPr>
          <a:xfrm>
            <a:off x="502403" y="1313509"/>
            <a:ext cx="2890502" cy="3739754"/>
            <a:chOff x="7769476" y="3272740"/>
            <a:chExt cx="1727835" cy="2404911"/>
          </a:xfrm>
        </p:grpSpPr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E21AAAA8-03AF-4B41-8F49-E058DD92CE48}"/>
                </a:ext>
              </a:extLst>
            </p:cNvPr>
            <p:cNvGrpSpPr/>
            <p:nvPr/>
          </p:nvGrpSpPr>
          <p:grpSpPr>
            <a:xfrm>
              <a:off x="7769476" y="3272740"/>
              <a:ext cx="1727835" cy="2078990"/>
              <a:chOff x="0" y="0"/>
              <a:chExt cx="1727835" cy="2079171"/>
            </a:xfrm>
          </p:grpSpPr>
          <p:sp>
            <p:nvSpPr>
              <p:cNvPr id="16" name="Oval 15">
                <a:extLst>
                  <a:ext uri="{FF2B5EF4-FFF2-40B4-BE49-F238E27FC236}">
                    <a16:creationId xmlns="" xmlns:a16="http://schemas.microsoft.com/office/drawing/2014/main" id="{0C9CEEE6-A85D-426D-A96E-C0BF2FDE4EF1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0" y="185057"/>
                <a:ext cx="1727835" cy="1727835"/>
              </a:xfrm>
              <a:prstGeom prst="ellipse">
                <a:avLst/>
              </a:prstGeom>
              <a:solidFill>
                <a:srgbClr val="8064A2">
                  <a:lumMod val="75000"/>
                </a:srgbClr>
              </a:solidFill>
              <a:ln w="762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7" name="Picture 16">
                <a:extLst>
                  <a:ext uri="{FF2B5EF4-FFF2-40B4-BE49-F238E27FC236}">
                    <a16:creationId xmlns="" xmlns:a16="http://schemas.microsoft.com/office/drawing/2014/main" id="{6EC9E0A1-D36C-40B7-8659-D251AF5CF1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743" y="0"/>
                <a:ext cx="1556657" cy="2079171"/>
              </a:xfrm>
              <a:prstGeom prst="rect">
                <a:avLst/>
              </a:prstGeom>
              <a:noFill/>
            </p:spPr>
          </p:pic>
        </p:grpSp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6F0A88F6-CA7F-452B-AF9E-9167AB32B113}"/>
                </a:ext>
              </a:extLst>
            </p:cNvPr>
            <p:cNvSpPr txBox="1"/>
            <p:nvPr/>
          </p:nvSpPr>
          <p:spPr>
            <a:xfrm>
              <a:off x="7769476" y="5308319"/>
              <a:ext cx="1726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" panose="00000500000000000000" pitchFamily="50" charset="0"/>
                </a:rPr>
                <a:t>Evaluate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021738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697</TotalTime>
  <Words>311</Words>
  <Application>Microsoft Office PowerPoint</Application>
  <PresentationFormat>Custom</PresentationFormat>
  <Paragraphs>46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Cathy Davies</dc:creator>
  <cp:lastModifiedBy>Cathy Davies</cp:lastModifiedBy>
  <cp:revision>323</cp:revision>
  <dcterms:created xsi:type="dcterms:W3CDTF">2013-07-15T20:26:40Z</dcterms:created>
  <dcterms:modified xsi:type="dcterms:W3CDTF">2020-04-29T09:56:55Z</dcterms:modified>
</cp:coreProperties>
</file>