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89" r:id="rId3"/>
    <p:sldId id="292" r:id="rId4"/>
    <p:sldId id="291" r:id="rId5"/>
    <p:sldId id="297" r:id="rId6"/>
    <p:sldId id="294" r:id="rId7"/>
    <p:sldId id="296" r:id="rId8"/>
    <p:sldId id="293" r:id="rId9"/>
    <p:sldId id="295" r:id="rId10"/>
    <p:sldId id="298" r:id="rId11"/>
    <p:sldId id="299" r:id="rId12"/>
    <p:sldId id="300" r:id="rId13"/>
    <p:sldId id="301" r:id="rId14"/>
    <p:sldId id="304" r:id="rId15"/>
    <p:sldId id="30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76" autoAdjust="0"/>
    <p:restoredTop sz="94660"/>
  </p:normalViewPr>
  <p:slideViewPr>
    <p:cSldViewPr snapToGrid="0">
      <p:cViewPr varScale="1">
        <p:scale>
          <a:sx n="70" d="100"/>
          <a:sy n="70"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D00FA-E2B1-46A8-B331-85C3BE6182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C7027EA-5877-4B28-BA47-F931B013E1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389436B-3AF8-4632-B495-BCD50A44EC1B}"/>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5" name="Footer Placeholder 4">
            <a:extLst>
              <a:ext uri="{FF2B5EF4-FFF2-40B4-BE49-F238E27FC236}">
                <a16:creationId xmlns:a16="http://schemas.microsoft.com/office/drawing/2014/main" id="{0FF059FF-9AB9-41DF-9C1D-79FF7C3358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3DE79F-4D10-43E1-9A45-C288DEE4426F}"/>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2644853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D75D2-3C9A-4B34-98AC-0B233DC486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4FE662-5E12-4FA4-828E-7F6734BD824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F0DBAC-A863-4495-A39B-8BA102B71793}"/>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5" name="Footer Placeholder 4">
            <a:extLst>
              <a:ext uri="{FF2B5EF4-FFF2-40B4-BE49-F238E27FC236}">
                <a16:creationId xmlns:a16="http://schemas.microsoft.com/office/drawing/2014/main" id="{04875803-F0CF-4400-8BEB-77DD460810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8B5195-D47A-4D65-BBA0-765160FAC4FC}"/>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2135081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5A864-DF46-4BFA-9791-DCF0CA2AD4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078DE2-7CAF-4366-8029-B1D6F4701E3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4BC41A9-4539-4428-9E4E-E63CE06E299E}"/>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5" name="Footer Placeholder 4">
            <a:extLst>
              <a:ext uri="{FF2B5EF4-FFF2-40B4-BE49-F238E27FC236}">
                <a16:creationId xmlns:a16="http://schemas.microsoft.com/office/drawing/2014/main" id="{439BACDC-1499-4A96-A126-F8EAD7046E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5DCC5-F5B8-46EC-A705-BAA50C480EB7}"/>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2365170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E01AE-6152-4EA3-9B44-D02EA00E778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96056B-C278-4714-A1B1-1168739E15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848675-DA73-4DB1-9DE1-6C0CE393802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42418B0-71B0-415C-A284-7BC4DC057BFB}"/>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6" name="Footer Placeholder 5">
            <a:extLst>
              <a:ext uri="{FF2B5EF4-FFF2-40B4-BE49-F238E27FC236}">
                <a16:creationId xmlns:a16="http://schemas.microsoft.com/office/drawing/2014/main" id="{0DCB6E44-2160-411D-B782-8F1962A2A6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963990-9564-42D8-A204-3A0F2087F40D}"/>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207786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6EC8D-7308-445E-9CBF-E0764DA8F2C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C001F-FB5B-464A-9DAE-B16301405D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874E9E-18B9-4B7F-8FDF-71ABE30131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60B55EE-3731-44F7-9F24-512F4CF500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65CD0A-74BC-4382-A916-105BC6645B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78BD58-C834-4C6E-9DBC-A5ACC0819B9C}"/>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8" name="Footer Placeholder 7">
            <a:extLst>
              <a:ext uri="{FF2B5EF4-FFF2-40B4-BE49-F238E27FC236}">
                <a16:creationId xmlns:a16="http://schemas.microsoft.com/office/drawing/2014/main" id="{211C76EE-9BE1-43D4-B781-4952A5E095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DBC3727-438C-4D2F-A843-CF4D3005A0FF}"/>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3667607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72FEB-E89D-49FC-8F0D-70FD120CDD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33651BF-9323-4E66-83D1-3D6FF617789C}"/>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4" name="Footer Placeholder 3">
            <a:extLst>
              <a:ext uri="{FF2B5EF4-FFF2-40B4-BE49-F238E27FC236}">
                <a16:creationId xmlns:a16="http://schemas.microsoft.com/office/drawing/2014/main" id="{9C54B388-20E3-4778-BAC2-2BFE3B3D0C2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14D228-D1FD-4B27-BF21-E9C24BE3D0B8}"/>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1854604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D0F3B9-928D-4601-83DA-425832AD54AB}"/>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3" name="Footer Placeholder 2">
            <a:extLst>
              <a:ext uri="{FF2B5EF4-FFF2-40B4-BE49-F238E27FC236}">
                <a16:creationId xmlns:a16="http://schemas.microsoft.com/office/drawing/2014/main" id="{D67CCF2D-7C08-409A-8B7E-DE3E38A0E04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E46DCED-3058-4733-85BF-A235638CC8DF}"/>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1468385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A1D06-B184-44EF-8AB9-5A99AC2DDC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49B4E63-C24D-4E4C-86C1-79F3CBCDD0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0350C32-BD60-4E22-83A2-EF7E0D11E5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086012-E92C-4A0A-B3A3-2F0DA67AB0CE}"/>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6" name="Footer Placeholder 5">
            <a:extLst>
              <a:ext uri="{FF2B5EF4-FFF2-40B4-BE49-F238E27FC236}">
                <a16:creationId xmlns:a16="http://schemas.microsoft.com/office/drawing/2014/main" id="{3487C838-034E-4162-A695-8D80376396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A0A684-BB12-4000-80F6-778D57A94D9D}"/>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809975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3C687-5825-4E9A-9175-88F93E27CF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E3B3D67-94E6-4076-9CA8-B543974AD3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CBB800B-0AC9-456E-84E8-D69FFB29A7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94D757-23A5-47C7-AA7C-5F6F113388E5}"/>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6" name="Footer Placeholder 5">
            <a:extLst>
              <a:ext uri="{FF2B5EF4-FFF2-40B4-BE49-F238E27FC236}">
                <a16:creationId xmlns:a16="http://schemas.microsoft.com/office/drawing/2014/main" id="{9C1BED56-CA18-4055-925F-C728156868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0FA28F-110B-405D-A9BB-C1A3F6EEBF38}"/>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760457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10D3A-9E28-4A21-AC9B-791933602FE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E8322A-3011-4365-A00F-7B3F36AD0F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B98F88-FB05-4680-8BA7-554DDAD7EDE9}"/>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5" name="Footer Placeholder 4">
            <a:extLst>
              <a:ext uri="{FF2B5EF4-FFF2-40B4-BE49-F238E27FC236}">
                <a16:creationId xmlns:a16="http://schemas.microsoft.com/office/drawing/2014/main" id="{3FD56651-EE69-43BF-9233-2AC44B2909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DB6B17-8DE7-433F-8A9D-4F4BE8146F8A}"/>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891264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725EA1-4403-4116-B9EE-5544AE6C05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E91DBC-37A4-4FC1-87A5-BCAC909137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99A65C-166E-426D-9E65-683809F97571}"/>
              </a:ext>
            </a:extLst>
          </p:cNvPr>
          <p:cNvSpPr>
            <a:spLocks noGrp="1"/>
          </p:cNvSpPr>
          <p:nvPr>
            <p:ph type="dt" sz="half" idx="10"/>
          </p:nvPr>
        </p:nvSpPr>
        <p:spPr/>
        <p:txBody>
          <a:bodyPr/>
          <a:lstStyle/>
          <a:p>
            <a:fld id="{DF67F7A2-5890-4A8C-A7DC-9E89FDCFFF3D}" type="datetimeFigureOut">
              <a:rPr lang="en-GB" smtClean="0"/>
              <a:t>08/12/2021</a:t>
            </a:fld>
            <a:endParaRPr lang="en-GB"/>
          </a:p>
        </p:txBody>
      </p:sp>
      <p:sp>
        <p:nvSpPr>
          <p:cNvPr id="5" name="Footer Placeholder 4">
            <a:extLst>
              <a:ext uri="{FF2B5EF4-FFF2-40B4-BE49-F238E27FC236}">
                <a16:creationId xmlns:a16="http://schemas.microsoft.com/office/drawing/2014/main" id="{D70FEC52-7CE5-437E-9B91-CC363C3F6E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DDD76-5BE2-49CC-89FA-D6F57B4CFE16}"/>
              </a:ext>
            </a:extLst>
          </p:cNvPr>
          <p:cNvSpPr>
            <a:spLocks noGrp="1"/>
          </p:cNvSpPr>
          <p:nvPr>
            <p:ph type="sldNum" sz="quarter" idx="12"/>
          </p:nvPr>
        </p:nvSpPr>
        <p:spPr/>
        <p:txBody>
          <a:bodyPr/>
          <a:lstStyle/>
          <a:p>
            <a:fld id="{CCBC9A78-4142-40C4-87F6-C455959A64B3}" type="slidenum">
              <a:rPr lang="en-GB" smtClean="0"/>
              <a:t>‹#›</a:t>
            </a:fld>
            <a:endParaRPr lang="en-GB"/>
          </a:p>
        </p:txBody>
      </p:sp>
    </p:spTree>
    <p:extLst>
      <p:ext uri="{BB962C8B-B14F-4D97-AF65-F5344CB8AC3E}">
        <p14:creationId xmlns:p14="http://schemas.microsoft.com/office/powerpoint/2010/main" val="19654954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3A10ECD-E31C-C045-91E4-464355CE74DD}"/>
              </a:ext>
            </a:extLst>
          </p:cNvPr>
          <p:cNvPicPr>
            <a:picLocks noChangeAspect="1"/>
          </p:cNvPicPr>
          <p:nvPr userDrawn="1"/>
        </p:nvPicPr>
        <p:blipFill>
          <a:blip r:embed="rId2"/>
          <a:srcRect/>
          <a:stretch/>
        </p:blipFill>
        <p:spPr>
          <a:xfrm>
            <a:off x="0" y="0"/>
            <a:ext cx="12182707" cy="6857999"/>
          </a:xfrm>
          <a:prstGeom prst="rect">
            <a:avLst/>
          </a:prstGeom>
        </p:spPr>
      </p:pic>
    </p:spTree>
    <p:extLst>
      <p:ext uri="{BB962C8B-B14F-4D97-AF65-F5344CB8AC3E}">
        <p14:creationId xmlns:p14="http://schemas.microsoft.com/office/powerpoint/2010/main" val="3055481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CC11A1-317F-488F-9A04-E94DC9290C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8C32A9-FA35-416C-99F6-7DFCC9826C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B9B4EF-4C95-4CD2-97A6-E5AA3737F6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67F7A2-5890-4A8C-A7DC-9E89FDCFFF3D}" type="datetimeFigureOut">
              <a:rPr lang="en-GB" smtClean="0"/>
              <a:t>08/12/2021</a:t>
            </a:fld>
            <a:endParaRPr lang="en-GB"/>
          </a:p>
        </p:txBody>
      </p:sp>
      <p:sp>
        <p:nvSpPr>
          <p:cNvPr id="5" name="Footer Placeholder 4">
            <a:extLst>
              <a:ext uri="{FF2B5EF4-FFF2-40B4-BE49-F238E27FC236}">
                <a16:creationId xmlns:a16="http://schemas.microsoft.com/office/drawing/2014/main" id="{B1299573-2959-40E8-B82A-1D144C132D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DBB5029-B7AB-4A47-8769-C1F3FDA215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BC9A78-4142-40C4-87F6-C455959A64B3}" type="slidenum">
              <a:rPr lang="en-GB" smtClean="0"/>
              <a:t>‹#›</a:t>
            </a:fld>
            <a:endParaRPr lang="en-GB"/>
          </a:p>
        </p:txBody>
      </p:sp>
    </p:spTree>
    <p:extLst>
      <p:ext uri="{BB962C8B-B14F-4D97-AF65-F5344CB8AC3E}">
        <p14:creationId xmlns:p14="http://schemas.microsoft.com/office/powerpoint/2010/main" val="792792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2.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6C6B773-E31E-274F-9209-927C05EB49D0}"/>
              </a:ext>
            </a:extLst>
          </p:cNvPr>
          <p:cNvSpPr txBox="1">
            <a:spLocks/>
          </p:cNvSpPr>
          <p:nvPr/>
        </p:nvSpPr>
        <p:spPr>
          <a:xfrm>
            <a:off x="895865" y="185937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dirty="0">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712AD7FB-5D9F-4A26-931E-2C23CE368877}"/>
              </a:ext>
            </a:extLst>
          </p:cNvPr>
          <p:cNvSpPr txBox="1">
            <a:spLocks/>
          </p:cNvSpPr>
          <p:nvPr/>
        </p:nvSpPr>
        <p:spPr>
          <a:xfrm>
            <a:off x="867033" y="1967837"/>
            <a:ext cx="10515600" cy="424045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rgbClr val="0070C0"/>
                </a:solidFill>
                <a:latin typeface="Sassoon Primary" pitchFamily="50" charset="0"/>
                <a:cs typeface="Arial" panose="020B0604020202020204" pitchFamily="34" charset="0"/>
              </a:rPr>
              <a:t>Knowledge </a:t>
            </a:r>
            <a:r>
              <a:rPr lang="en-US" sz="4000" b="1" dirty="0" err="1">
                <a:solidFill>
                  <a:srgbClr val="0070C0"/>
                </a:solidFill>
                <a:latin typeface="Sassoon Primary" pitchFamily="50" charset="0"/>
                <a:cs typeface="Arial" panose="020B0604020202020204" pitchFamily="34" charset="0"/>
              </a:rPr>
              <a:t>Organisers</a:t>
            </a:r>
            <a:r>
              <a:rPr lang="en-US" sz="4000" b="1" dirty="0">
                <a:solidFill>
                  <a:srgbClr val="0070C0"/>
                </a:solidFill>
                <a:latin typeface="Sassoon Primary" pitchFamily="50" charset="0"/>
                <a:cs typeface="Arial" panose="020B0604020202020204" pitchFamily="34" charset="0"/>
              </a:rPr>
              <a:t> and the Stages of Knowing Words </a:t>
            </a:r>
          </a:p>
          <a:p>
            <a:pPr algn="ctr"/>
            <a:endParaRPr lang="en-US" sz="4000" b="1" dirty="0">
              <a:solidFill>
                <a:srgbClr val="0070C0"/>
              </a:solidFill>
              <a:latin typeface="Sassoon Primary" pitchFamily="50" charset="0"/>
              <a:cs typeface="Arial" panose="020B0604020202020204" pitchFamily="34" charset="0"/>
            </a:endParaRPr>
          </a:p>
          <a:p>
            <a:pPr algn="ctr"/>
            <a:endParaRPr lang="en-US" sz="4000" b="1" dirty="0">
              <a:solidFill>
                <a:srgbClr val="0070C0"/>
              </a:solidFill>
              <a:latin typeface="Sassoon Primary" pitchFamily="50" charset="0"/>
              <a:cs typeface="Arial" panose="020B0604020202020204" pitchFamily="34" charset="0"/>
            </a:endParaRPr>
          </a:p>
          <a:p>
            <a:pPr algn="ctr"/>
            <a:r>
              <a:rPr lang="en-US" sz="4000" b="1" dirty="0">
                <a:solidFill>
                  <a:srgbClr val="0070C0"/>
                </a:solidFill>
                <a:latin typeface="Sassoon Primary" pitchFamily="50" charset="0"/>
                <a:cs typeface="Arial" panose="020B0604020202020204" pitchFamily="34" charset="0"/>
              </a:rPr>
              <a:t>Parent Presentation </a:t>
            </a:r>
          </a:p>
        </p:txBody>
      </p:sp>
      <p:sp>
        <p:nvSpPr>
          <p:cNvPr id="8" name="TextBox 7">
            <a:extLst>
              <a:ext uri="{FF2B5EF4-FFF2-40B4-BE49-F238E27FC236}">
                <a16:creationId xmlns:a16="http://schemas.microsoft.com/office/drawing/2014/main" id="{D5A8A9B2-35DE-4044-9E60-C65AAB08963F}"/>
              </a:ext>
            </a:extLst>
          </p:cNvPr>
          <p:cNvSpPr txBox="1"/>
          <p:nvPr/>
        </p:nvSpPr>
        <p:spPr>
          <a:xfrm>
            <a:off x="5757423" y="2279321"/>
            <a:ext cx="5083126" cy="1325563"/>
          </a:xfrm>
          <a:prstGeom prst="rect">
            <a:avLst/>
          </a:prstGeom>
          <a:noFill/>
        </p:spPr>
        <p:txBody>
          <a:bodyPr wrap="square" rtlCol="0">
            <a:spAutoFit/>
          </a:bodyPr>
          <a:lstStyle/>
          <a:p>
            <a:endParaRPr lang="en-GB" dirty="0"/>
          </a:p>
        </p:txBody>
      </p:sp>
      <p:pic>
        <p:nvPicPr>
          <p:cNvPr id="5" name="Picture 4">
            <a:extLst>
              <a:ext uri="{FF2B5EF4-FFF2-40B4-BE49-F238E27FC236}">
                <a16:creationId xmlns:a16="http://schemas.microsoft.com/office/drawing/2014/main" id="{463182EF-F8D8-485C-ABF2-7E077FE2AE94}"/>
              </a:ext>
            </a:extLst>
          </p:cNvPr>
          <p:cNvPicPr/>
          <p:nvPr/>
        </p:nvPicPr>
        <p:blipFill>
          <a:blip r:embed="rId3">
            <a:extLst>
              <a:ext uri="{28A0092B-C50C-407E-A947-70E740481C1C}">
                <a14:useLocalDpi xmlns:a14="http://schemas.microsoft.com/office/drawing/2010/main" val="0"/>
              </a:ext>
            </a:extLst>
          </a:blip>
          <a:stretch>
            <a:fillRect/>
          </a:stretch>
        </p:blipFill>
        <p:spPr>
          <a:xfrm rot="865602">
            <a:off x="8605024" y="3871582"/>
            <a:ext cx="3159075" cy="1813562"/>
          </a:xfrm>
          <a:prstGeom prst="rect">
            <a:avLst/>
          </a:prstGeom>
        </p:spPr>
      </p:pic>
      <p:pic>
        <p:nvPicPr>
          <p:cNvPr id="7" name="Picture 6">
            <a:extLst>
              <a:ext uri="{FF2B5EF4-FFF2-40B4-BE49-F238E27FC236}">
                <a16:creationId xmlns:a16="http://schemas.microsoft.com/office/drawing/2014/main" id="{640684C0-1A47-4151-B637-07E2FE9AB328}"/>
              </a:ext>
            </a:extLst>
          </p:cNvPr>
          <p:cNvPicPr/>
          <p:nvPr/>
        </p:nvPicPr>
        <p:blipFill>
          <a:blip r:embed="rId4">
            <a:extLst>
              <a:ext uri="{28A0092B-C50C-407E-A947-70E740481C1C}">
                <a14:useLocalDpi xmlns:a14="http://schemas.microsoft.com/office/drawing/2010/main" val="0"/>
              </a:ext>
            </a:extLst>
          </a:blip>
          <a:stretch>
            <a:fillRect/>
          </a:stretch>
        </p:blipFill>
        <p:spPr>
          <a:xfrm rot="20124265">
            <a:off x="1069067" y="3328305"/>
            <a:ext cx="1814830" cy="2199005"/>
          </a:xfrm>
          <a:prstGeom prst="rect">
            <a:avLst/>
          </a:prstGeom>
        </p:spPr>
      </p:pic>
    </p:spTree>
    <p:custDataLst>
      <p:tags r:id="rId1"/>
    </p:custDataLst>
    <p:extLst>
      <p:ext uri="{BB962C8B-B14F-4D97-AF65-F5344CB8AC3E}">
        <p14:creationId xmlns:p14="http://schemas.microsoft.com/office/powerpoint/2010/main" val="3180574118"/>
      </p:ext>
    </p:extLst>
  </p:cSld>
  <p:clrMapOvr>
    <a:masterClrMapping/>
  </p:clrMapOvr>
  <mc:AlternateContent xmlns:mc="http://schemas.openxmlformats.org/markup-compatibility/2006" xmlns:p14="http://schemas.microsoft.com/office/powerpoint/2010/main">
    <mc:Choice Requires="p14">
      <p:transition spd="slow" p14:dur="2000" advTm="29707"/>
    </mc:Choice>
    <mc:Fallback xmlns="">
      <p:transition spd="slow" advTm="297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6C6B773-E31E-274F-9209-927C05EB49D0}"/>
              </a:ext>
            </a:extLst>
          </p:cNvPr>
          <p:cNvSpPr txBox="1">
            <a:spLocks/>
          </p:cNvSpPr>
          <p:nvPr/>
        </p:nvSpPr>
        <p:spPr>
          <a:xfrm>
            <a:off x="895865" y="185937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dirty="0">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712AD7FB-5D9F-4A26-931E-2C23CE368877}"/>
              </a:ext>
            </a:extLst>
          </p:cNvPr>
          <p:cNvSpPr txBox="1">
            <a:spLocks/>
          </p:cNvSpPr>
          <p:nvPr/>
        </p:nvSpPr>
        <p:spPr>
          <a:xfrm>
            <a:off x="867033" y="1967837"/>
            <a:ext cx="10515600" cy="424045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4000" dirty="0">
              <a:solidFill>
                <a:srgbClr val="0070C0"/>
              </a:solidFill>
              <a:latin typeface="Sassoon Primary" pitchFamily="50" charset="0"/>
              <a:cs typeface="Arial" panose="020B0604020202020204" pitchFamily="34" charset="0"/>
            </a:endParaRPr>
          </a:p>
        </p:txBody>
      </p:sp>
      <p:sp>
        <p:nvSpPr>
          <p:cNvPr id="8" name="TextBox 7">
            <a:extLst>
              <a:ext uri="{FF2B5EF4-FFF2-40B4-BE49-F238E27FC236}">
                <a16:creationId xmlns:a16="http://schemas.microsoft.com/office/drawing/2014/main" id="{D5A8A9B2-35DE-4044-9E60-C65AAB08963F}"/>
              </a:ext>
            </a:extLst>
          </p:cNvPr>
          <p:cNvSpPr txBox="1"/>
          <p:nvPr/>
        </p:nvSpPr>
        <p:spPr>
          <a:xfrm>
            <a:off x="5723556" y="2245454"/>
            <a:ext cx="5083126" cy="1325563"/>
          </a:xfrm>
          <a:prstGeom prst="rect">
            <a:avLst/>
          </a:prstGeom>
          <a:noFill/>
        </p:spPr>
        <p:txBody>
          <a:bodyPr wrap="square" rtlCol="0">
            <a:spAutoFit/>
          </a:bodyPr>
          <a:lstStyle/>
          <a:p>
            <a:endParaRPr lang="en-GB" dirty="0"/>
          </a:p>
        </p:txBody>
      </p:sp>
      <p:sp>
        <p:nvSpPr>
          <p:cNvPr id="2" name="TextBox 1">
            <a:extLst>
              <a:ext uri="{FF2B5EF4-FFF2-40B4-BE49-F238E27FC236}">
                <a16:creationId xmlns:a16="http://schemas.microsoft.com/office/drawing/2014/main" id="{1C4C4002-B6B0-4729-AD42-648214B4C5FD}"/>
              </a:ext>
            </a:extLst>
          </p:cNvPr>
          <p:cNvSpPr txBox="1"/>
          <p:nvPr/>
        </p:nvSpPr>
        <p:spPr>
          <a:xfrm>
            <a:off x="992932" y="1598505"/>
            <a:ext cx="4831645" cy="369332"/>
          </a:xfrm>
          <a:prstGeom prst="rect">
            <a:avLst/>
          </a:prstGeom>
          <a:noFill/>
        </p:spPr>
        <p:txBody>
          <a:bodyPr wrap="square" rtlCol="0">
            <a:spAutoFit/>
          </a:bodyPr>
          <a:lstStyle/>
          <a:p>
            <a:r>
              <a:rPr lang="en-GB" dirty="0">
                <a:latin typeface="Sassoon Primary" pitchFamily="50" charset="0"/>
              </a:rPr>
              <a:t>Short term memory to long term memory </a:t>
            </a:r>
          </a:p>
        </p:txBody>
      </p:sp>
      <p:sp>
        <p:nvSpPr>
          <p:cNvPr id="7" name="TextBox 6">
            <a:extLst>
              <a:ext uri="{FF2B5EF4-FFF2-40B4-BE49-F238E27FC236}">
                <a16:creationId xmlns:a16="http://schemas.microsoft.com/office/drawing/2014/main" id="{81F6F4C8-42AD-4D44-8A38-E297F1736F1F}"/>
              </a:ext>
            </a:extLst>
          </p:cNvPr>
          <p:cNvSpPr txBox="1"/>
          <p:nvPr/>
        </p:nvSpPr>
        <p:spPr>
          <a:xfrm>
            <a:off x="612171" y="4226161"/>
            <a:ext cx="6096000" cy="1477328"/>
          </a:xfrm>
          <a:prstGeom prst="rect">
            <a:avLst/>
          </a:prstGeom>
          <a:noFill/>
        </p:spPr>
        <p:txBody>
          <a:bodyPr wrap="square">
            <a:spAutoFit/>
          </a:bodyPr>
          <a:lstStyle/>
          <a:p>
            <a:r>
              <a:rPr lang="en-GB" b="0" i="1" dirty="0">
                <a:solidFill>
                  <a:srgbClr val="0070C0"/>
                </a:solidFill>
                <a:effectLst/>
                <a:latin typeface="Sassoon Primary" pitchFamily="50" charset="0"/>
              </a:rPr>
              <a:t>There are many arguments made for the necessity of the memorisation of important knowledge. Our working memory capacity is limited, so by storing more in our long-term memory, we can free up working memory capacity (</a:t>
            </a:r>
            <a:r>
              <a:rPr lang="en-GB" b="0" i="1" dirty="0" err="1">
                <a:solidFill>
                  <a:srgbClr val="0070C0"/>
                </a:solidFill>
                <a:effectLst/>
                <a:latin typeface="Sassoon Primary" pitchFamily="50" charset="0"/>
              </a:rPr>
              <a:t>Paas</a:t>
            </a:r>
            <a:r>
              <a:rPr lang="en-GB" b="0" i="1" dirty="0">
                <a:solidFill>
                  <a:srgbClr val="0070C0"/>
                </a:solidFill>
                <a:effectLst/>
                <a:latin typeface="Sassoon Primary" pitchFamily="50" charset="0"/>
              </a:rPr>
              <a:t> et al., 2004). </a:t>
            </a:r>
            <a:endParaRPr lang="en-GB" i="1" dirty="0">
              <a:solidFill>
                <a:srgbClr val="0070C0"/>
              </a:solidFill>
              <a:latin typeface="Sassoon Primary" pitchFamily="50" charset="0"/>
            </a:endParaRPr>
          </a:p>
        </p:txBody>
      </p:sp>
      <p:pic>
        <p:nvPicPr>
          <p:cNvPr id="11" name="Picture 10">
            <a:extLst>
              <a:ext uri="{FF2B5EF4-FFF2-40B4-BE49-F238E27FC236}">
                <a16:creationId xmlns:a16="http://schemas.microsoft.com/office/drawing/2014/main" id="{B1BCE205-B038-4533-A6D8-CBEA369CD000}"/>
              </a:ext>
            </a:extLst>
          </p:cNvPr>
          <p:cNvPicPr>
            <a:picLocks noChangeAspect="1"/>
          </p:cNvPicPr>
          <p:nvPr/>
        </p:nvPicPr>
        <p:blipFill>
          <a:blip r:embed="rId3"/>
          <a:stretch>
            <a:fillRect/>
          </a:stretch>
        </p:blipFill>
        <p:spPr>
          <a:xfrm>
            <a:off x="2427109" y="1997113"/>
            <a:ext cx="1736371" cy="2071243"/>
          </a:xfrm>
          <a:prstGeom prst="rect">
            <a:avLst/>
          </a:prstGeom>
        </p:spPr>
      </p:pic>
      <p:sp>
        <p:nvSpPr>
          <p:cNvPr id="13" name="TextBox 12">
            <a:extLst>
              <a:ext uri="{FF2B5EF4-FFF2-40B4-BE49-F238E27FC236}">
                <a16:creationId xmlns:a16="http://schemas.microsoft.com/office/drawing/2014/main" id="{CE0B64FA-492F-4293-B245-2D3C5B8E0B70}"/>
              </a:ext>
            </a:extLst>
          </p:cNvPr>
          <p:cNvSpPr txBox="1"/>
          <p:nvPr/>
        </p:nvSpPr>
        <p:spPr>
          <a:xfrm>
            <a:off x="7130058" y="1944834"/>
            <a:ext cx="4249184" cy="2308324"/>
          </a:xfrm>
          <a:prstGeom prst="rect">
            <a:avLst/>
          </a:prstGeom>
          <a:noFill/>
        </p:spPr>
        <p:txBody>
          <a:bodyPr wrap="square" rtlCol="0">
            <a:spAutoFit/>
          </a:bodyPr>
          <a:lstStyle/>
          <a:p>
            <a:r>
              <a:rPr lang="en-GB" b="0" i="0" dirty="0">
                <a:solidFill>
                  <a:srgbClr val="333333"/>
                </a:solidFill>
                <a:effectLst/>
                <a:latin typeface="Sassoon Primary" pitchFamily="50" charset="0"/>
              </a:rPr>
              <a:t>Our short term memory can only hold a certain amount, however our long term memory has no limits to the amount of information it can store so we need to use strategies in the classroom and at home to ensure learning is laid down in to long term memory.</a:t>
            </a:r>
            <a:endParaRPr lang="en-GB" dirty="0">
              <a:latin typeface="Sassoon Primary" pitchFamily="50" charset="0"/>
            </a:endParaRPr>
          </a:p>
        </p:txBody>
      </p:sp>
      <p:pic>
        <p:nvPicPr>
          <p:cNvPr id="15" name="Picture 14">
            <a:extLst>
              <a:ext uri="{FF2B5EF4-FFF2-40B4-BE49-F238E27FC236}">
                <a16:creationId xmlns:a16="http://schemas.microsoft.com/office/drawing/2014/main" id="{AED941A9-74AA-428A-BAF2-F83651560930}"/>
              </a:ext>
            </a:extLst>
          </p:cNvPr>
          <p:cNvPicPr>
            <a:picLocks noChangeAspect="1"/>
          </p:cNvPicPr>
          <p:nvPr/>
        </p:nvPicPr>
        <p:blipFill>
          <a:blip r:embed="rId4"/>
          <a:stretch>
            <a:fillRect/>
          </a:stretch>
        </p:blipFill>
        <p:spPr>
          <a:xfrm>
            <a:off x="9290883" y="3898630"/>
            <a:ext cx="2405555" cy="2876207"/>
          </a:xfrm>
          <a:prstGeom prst="rect">
            <a:avLst/>
          </a:prstGeom>
        </p:spPr>
      </p:pic>
    </p:spTree>
    <p:custDataLst>
      <p:tags r:id="rId1"/>
    </p:custDataLst>
    <p:extLst>
      <p:ext uri="{BB962C8B-B14F-4D97-AF65-F5344CB8AC3E}">
        <p14:creationId xmlns:p14="http://schemas.microsoft.com/office/powerpoint/2010/main" val="3677311303"/>
      </p:ext>
    </p:extLst>
  </p:cSld>
  <p:clrMapOvr>
    <a:masterClrMapping/>
  </p:clrMapOvr>
  <mc:AlternateContent xmlns:mc="http://schemas.openxmlformats.org/markup-compatibility/2006" xmlns:p14="http://schemas.microsoft.com/office/powerpoint/2010/main">
    <mc:Choice Requires="p14">
      <p:transition spd="slow" p14:dur="2000" advTm="29707"/>
    </mc:Choice>
    <mc:Fallback xmlns="">
      <p:transition spd="slow" advTm="2970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6C56FFF-B4A7-4340-99DB-85A3403E35FB}"/>
              </a:ext>
            </a:extLst>
          </p:cNvPr>
          <p:cNvPicPr>
            <a:picLocks noChangeAspect="1"/>
          </p:cNvPicPr>
          <p:nvPr/>
        </p:nvPicPr>
        <p:blipFill>
          <a:blip r:embed="rId2"/>
          <a:stretch>
            <a:fillRect/>
          </a:stretch>
        </p:blipFill>
        <p:spPr>
          <a:xfrm>
            <a:off x="198784" y="145773"/>
            <a:ext cx="11829828" cy="6423741"/>
          </a:xfrm>
          <a:prstGeom prst="rect">
            <a:avLst/>
          </a:prstGeom>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2130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DAB4E7-3790-445E-8983-1277B0EB7880}"/>
              </a:ext>
            </a:extLst>
          </p:cNvPr>
          <p:cNvSpPr txBox="1"/>
          <p:nvPr/>
        </p:nvSpPr>
        <p:spPr>
          <a:xfrm>
            <a:off x="1552747" y="995797"/>
            <a:ext cx="6096000" cy="461665"/>
          </a:xfrm>
          <a:prstGeom prst="rect">
            <a:avLst/>
          </a:prstGeom>
          <a:noFill/>
        </p:spPr>
        <p:txBody>
          <a:bodyPr wrap="square">
            <a:spAutoFit/>
          </a:bodyPr>
          <a:lstStyle/>
          <a:p>
            <a:r>
              <a:rPr lang="en-GB" sz="2400" dirty="0">
                <a:latin typeface="Sassoon Primary" pitchFamily="50" charset="0"/>
              </a:rPr>
              <a:t>Making Knowledge Stick </a:t>
            </a:r>
          </a:p>
        </p:txBody>
      </p:sp>
      <p:pic>
        <p:nvPicPr>
          <p:cNvPr id="7" name="Picture 6">
            <a:extLst>
              <a:ext uri="{FF2B5EF4-FFF2-40B4-BE49-F238E27FC236}">
                <a16:creationId xmlns:a16="http://schemas.microsoft.com/office/drawing/2014/main" id="{9FC6AEB3-F344-4636-889A-51617F33538E}"/>
              </a:ext>
            </a:extLst>
          </p:cNvPr>
          <p:cNvPicPr>
            <a:picLocks noChangeAspect="1"/>
          </p:cNvPicPr>
          <p:nvPr/>
        </p:nvPicPr>
        <p:blipFill>
          <a:blip r:embed="rId2"/>
          <a:stretch>
            <a:fillRect/>
          </a:stretch>
        </p:blipFill>
        <p:spPr>
          <a:xfrm>
            <a:off x="0" y="1886385"/>
            <a:ext cx="6523468" cy="4971616"/>
          </a:xfrm>
          <a:prstGeom prst="rect">
            <a:avLst/>
          </a:prstGeom>
        </p:spPr>
      </p:pic>
      <p:sp>
        <p:nvSpPr>
          <p:cNvPr id="8" name="TextBox 7">
            <a:extLst>
              <a:ext uri="{FF2B5EF4-FFF2-40B4-BE49-F238E27FC236}">
                <a16:creationId xmlns:a16="http://schemas.microsoft.com/office/drawing/2014/main" id="{4B10A454-1DDC-425B-8F33-00423DD48F49}"/>
              </a:ext>
            </a:extLst>
          </p:cNvPr>
          <p:cNvSpPr txBox="1"/>
          <p:nvPr/>
        </p:nvSpPr>
        <p:spPr>
          <a:xfrm>
            <a:off x="6602029" y="2150887"/>
            <a:ext cx="5589971" cy="5632311"/>
          </a:xfrm>
          <a:prstGeom prst="rect">
            <a:avLst/>
          </a:prstGeom>
          <a:noFill/>
        </p:spPr>
        <p:txBody>
          <a:bodyPr wrap="square" rtlCol="0">
            <a:spAutoFit/>
          </a:bodyPr>
          <a:lstStyle/>
          <a:p>
            <a:r>
              <a:rPr lang="en-GB" dirty="0">
                <a:latin typeface="Sassoon Primary" pitchFamily="50" charset="0"/>
              </a:rPr>
              <a:t>Our curriculum builds on and connects to what has previously been learnt. </a:t>
            </a:r>
          </a:p>
          <a:p>
            <a:endParaRPr lang="en-GB" dirty="0">
              <a:latin typeface="Sassoon Primary" pitchFamily="50" charset="0"/>
            </a:endParaRPr>
          </a:p>
          <a:p>
            <a:r>
              <a:rPr lang="en-GB" dirty="0">
                <a:latin typeface="Sassoon Primary" pitchFamily="50" charset="0"/>
              </a:rPr>
              <a:t>It builds progressively on what has been learnt before in that subject.</a:t>
            </a:r>
          </a:p>
          <a:p>
            <a:endParaRPr lang="en-GB" dirty="0">
              <a:latin typeface="Sassoon Primary" pitchFamily="50" charset="0"/>
            </a:endParaRPr>
          </a:p>
          <a:p>
            <a:r>
              <a:rPr lang="en-GB" dirty="0">
                <a:latin typeface="Sassoon Primary" pitchFamily="50" charset="0"/>
              </a:rPr>
              <a:t>Children’s ability to learn is influenced by:</a:t>
            </a:r>
          </a:p>
          <a:p>
            <a:endParaRPr lang="en-GB" dirty="0">
              <a:latin typeface="Sassoon Primary" pitchFamily="50" charset="0"/>
            </a:endParaRPr>
          </a:p>
          <a:p>
            <a:pPr marL="285750" indent="-285750">
              <a:buFont typeface="Arial" panose="020B0604020202020204" pitchFamily="34" charset="0"/>
              <a:buChar char="•"/>
            </a:pPr>
            <a:r>
              <a:rPr lang="en-GB" dirty="0">
                <a:latin typeface="Sassoon Primary" pitchFamily="50" charset="0"/>
              </a:rPr>
              <a:t>The complexity of the information</a:t>
            </a:r>
          </a:p>
          <a:p>
            <a:pPr marL="285750" indent="-285750">
              <a:buFont typeface="Arial" panose="020B0604020202020204" pitchFamily="34" charset="0"/>
              <a:buChar char="•"/>
            </a:pPr>
            <a:r>
              <a:rPr lang="en-GB" dirty="0">
                <a:latin typeface="Sassoon Primary" pitchFamily="50" charset="0"/>
              </a:rPr>
              <a:t>Links to prior knowledge and experiences</a:t>
            </a:r>
          </a:p>
          <a:p>
            <a:pPr marL="285750" indent="-285750">
              <a:buFont typeface="Arial" panose="020B0604020202020204" pitchFamily="34" charset="0"/>
              <a:buChar char="•"/>
            </a:pPr>
            <a:r>
              <a:rPr lang="en-GB" dirty="0">
                <a:latin typeface="Sassoon Primary" pitchFamily="50" charset="0"/>
              </a:rPr>
              <a:t>How we present the work</a:t>
            </a:r>
          </a:p>
          <a:p>
            <a:pPr marL="285750" indent="-285750">
              <a:buFont typeface="Arial" panose="020B0604020202020204" pitchFamily="34" charset="0"/>
              <a:buChar char="•"/>
            </a:pPr>
            <a:r>
              <a:rPr lang="en-GB" dirty="0">
                <a:latin typeface="Sassoon Primary" pitchFamily="50" charset="0"/>
              </a:rPr>
              <a:t>The amount of mental effort needed</a:t>
            </a:r>
          </a:p>
          <a:p>
            <a:pPr marL="285750" indent="-285750">
              <a:buFont typeface="Arial" panose="020B0604020202020204" pitchFamily="34" charset="0"/>
              <a:buChar char="•"/>
            </a:pPr>
            <a:r>
              <a:rPr lang="en-GB" dirty="0">
                <a:latin typeface="Sassoon Primary" pitchFamily="50" charset="0"/>
              </a:rPr>
              <a:t>Prior understanding of concepts (or schema)</a:t>
            </a:r>
          </a:p>
          <a:p>
            <a:pPr marL="285750" indent="-285750">
              <a:buFont typeface="Arial" panose="020B0604020202020204" pitchFamily="34" charset="0"/>
              <a:buChar char="•"/>
            </a:pPr>
            <a:r>
              <a:rPr lang="en-GB" dirty="0">
                <a:latin typeface="Sassoon Primary" pitchFamily="50" charset="0"/>
              </a:rPr>
              <a:t>Their understanding of vocabulary </a:t>
            </a: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r>
              <a:rPr lang="en-GB" dirty="0">
                <a:latin typeface="Sassoon Primary" pitchFamily="50" charset="0"/>
              </a:rPr>
              <a:t> </a:t>
            </a:r>
          </a:p>
        </p:txBody>
      </p:sp>
      <p:pic>
        <p:nvPicPr>
          <p:cNvPr id="10" name="Picture 9">
            <a:extLst>
              <a:ext uri="{FF2B5EF4-FFF2-40B4-BE49-F238E27FC236}">
                <a16:creationId xmlns:a16="http://schemas.microsoft.com/office/drawing/2014/main" id="{7BA90CE1-0E0F-45D9-82EC-28D23499A746}"/>
              </a:ext>
            </a:extLst>
          </p:cNvPr>
          <p:cNvPicPr>
            <a:picLocks noChangeAspect="1"/>
          </p:cNvPicPr>
          <p:nvPr/>
        </p:nvPicPr>
        <p:blipFill>
          <a:blip r:embed="rId3"/>
          <a:stretch>
            <a:fillRect/>
          </a:stretch>
        </p:blipFill>
        <p:spPr>
          <a:xfrm>
            <a:off x="5115389" y="780706"/>
            <a:ext cx="1229142" cy="1353512"/>
          </a:xfrm>
          <a:prstGeom prst="rect">
            <a:avLst/>
          </a:prstGeom>
        </p:spPr>
      </p:pic>
    </p:spTree>
    <p:extLst>
      <p:ext uri="{BB962C8B-B14F-4D97-AF65-F5344CB8AC3E}">
        <p14:creationId xmlns:p14="http://schemas.microsoft.com/office/powerpoint/2010/main" val="1158486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DAB4E7-3790-445E-8983-1277B0EB7880}"/>
              </a:ext>
            </a:extLst>
          </p:cNvPr>
          <p:cNvSpPr txBox="1"/>
          <p:nvPr/>
        </p:nvSpPr>
        <p:spPr>
          <a:xfrm>
            <a:off x="1340712" y="995797"/>
            <a:ext cx="6096000" cy="461665"/>
          </a:xfrm>
          <a:prstGeom prst="rect">
            <a:avLst/>
          </a:prstGeom>
          <a:noFill/>
        </p:spPr>
        <p:txBody>
          <a:bodyPr wrap="square">
            <a:spAutoFit/>
          </a:bodyPr>
          <a:lstStyle/>
          <a:p>
            <a:r>
              <a:rPr lang="en-GB" sz="2400" dirty="0">
                <a:latin typeface="Sassoon Primary" pitchFamily="50" charset="0"/>
              </a:rPr>
              <a:t>Developing a concept – Empire </a:t>
            </a:r>
          </a:p>
        </p:txBody>
      </p:sp>
      <p:sp>
        <p:nvSpPr>
          <p:cNvPr id="8" name="TextBox 7">
            <a:extLst>
              <a:ext uri="{FF2B5EF4-FFF2-40B4-BE49-F238E27FC236}">
                <a16:creationId xmlns:a16="http://schemas.microsoft.com/office/drawing/2014/main" id="{4B10A454-1DDC-425B-8F33-00423DD48F49}"/>
              </a:ext>
            </a:extLst>
          </p:cNvPr>
          <p:cNvSpPr txBox="1"/>
          <p:nvPr/>
        </p:nvSpPr>
        <p:spPr>
          <a:xfrm>
            <a:off x="6416499" y="1938852"/>
            <a:ext cx="5589971" cy="1200329"/>
          </a:xfrm>
          <a:prstGeom prst="rect">
            <a:avLst/>
          </a:prstGeom>
          <a:solidFill>
            <a:srgbClr val="FFFF00"/>
          </a:solidFill>
        </p:spPr>
        <p:txBody>
          <a:bodyPr wrap="square" rtlCol="0">
            <a:spAutoFit/>
          </a:bodyPr>
          <a:lstStyle/>
          <a:p>
            <a:r>
              <a:rPr lang="en-GB" b="0" i="0">
                <a:solidFill>
                  <a:srgbClr val="202124"/>
                </a:solidFill>
                <a:effectLst/>
                <a:latin typeface="arial" panose="020B0604020202020204" pitchFamily="34" charset="0"/>
              </a:rPr>
              <a:t>An </a:t>
            </a:r>
            <a:r>
              <a:rPr lang="en-GB" b="1" i="0">
                <a:solidFill>
                  <a:srgbClr val="202124"/>
                </a:solidFill>
                <a:effectLst/>
                <a:latin typeface="arial" panose="020B0604020202020204" pitchFamily="34" charset="0"/>
              </a:rPr>
              <a:t>empire</a:t>
            </a:r>
            <a:r>
              <a:rPr lang="en-GB" b="0" i="0">
                <a:solidFill>
                  <a:srgbClr val="202124"/>
                </a:solidFill>
                <a:effectLst/>
                <a:latin typeface="arial" panose="020B0604020202020204" pitchFamily="34" charset="0"/>
              </a:rPr>
              <a:t> is a type of political unit. Throughout history countries have wanted to control lands beyond their borders. ... Such a country and the lands it controls are called an </a:t>
            </a:r>
            <a:r>
              <a:rPr lang="en-GB" b="1" i="0">
                <a:solidFill>
                  <a:srgbClr val="202124"/>
                </a:solidFill>
                <a:effectLst/>
                <a:latin typeface="arial" panose="020B0604020202020204" pitchFamily="34" charset="0"/>
              </a:rPr>
              <a:t>empire</a:t>
            </a:r>
            <a:endParaRPr lang="en-GB" dirty="0">
              <a:latin typeface="Sassoon Primary" pitchFamily="50" charset="0"/>
            </a:endParaRPr>
          </a:p>
        </p:txBody>
      </p:sp>
      <p:sp>
        <p:nvSpPr>
          <p:cNvPr id="5" name="TextBox 4">
            <a:extLst>
              <a:ext uri="{FF2B5EF4-FFF2-40B4-BE49-F238E27FC236}">
                <a16:creationId xmlns:a16="http://schemas.microsoft.com/office/drawing/2014/main" id="{A323F088-F665-4A3F-9A8E-D9817780054B}"/>
              </a:ext>
            </a:extLst>
          </p:cNvPr>
          <p:cNvSpPr txBox="1"/>
          <p:nvPr/>
        </p:nvSpPr>
        <p:spPr>
          <a:xfrm>
            <a:off x="808383" y="1669774"/>
            <a:ext cx="4439478" cy="1200329"/>
          </a:xfrm>
          <a:prstGeom prst="rect">
            <a:avLst/>
          </a:prstGeom>
          <a:noFill/>
        </p:spPr>
        <p:txBody>
          <a:bodyPr wrap="square" rtlCol="0">
            <a:spAutoFit/>
          </a:bodyPr>
          <a:lstStyle/>
          <a:p>
            <a:r>
              <a:rPr lang="en-GB" dirty="0"/>
              <a:t>Gain and deploy a historically grounded understanding of abstract terms such as ‘empire’, ‘civilisation’, ‘parliament’ and ‘peasantry’ National Curriculum </a:t>
            </a:r>
          </a:p>
        </p:txBody>
      </p:sp>
      <p:sp>
        <p:nvSpPr>
          <p:cNvPr id="6" name="TextBox 5">
            <a:extLst>
              <a:ext uri="{FF2B5EF4-FFF2-40B4-BE49-F238E27FC236}">
                <a16:creationId xmlns:a16="http://schemas.microsoft.com/office/drawing/2014/main" id="{410DDEB7-5B65-4E5A-81A4-841121C33F01}"/>
              </a:ext>
            </a:extLst>
          </p:cNvPr>
          <p:cNvSpPr txBox="1"/>
          <p:nvPr/>
        </p:nvSpPr>
        <p:spPr>
          <a:xfrm>
            <a:off x="284921" y="3351493"/>
            <a:ext cx="11907079" cy="3970318"/>
          </a:xfrm>
          <a:prstGeom prst="rect">
            <a:avLst/>
          </a:prstGeom>
          <a:noFill/>
        </p:spPr>
        <p:txBody>
          <a:bodyPr wrap="square" rtlCol="0">
            <a:spAutoFit/>
          </a:bodyPr>
          <a:lstStyle/>
          <a:p>
            <a:r>
              <a:rPr lang="en-GB" dirty="0"/>
              <a:t>The concept is built upon throughout each unit, with a particular in depth focus in certain year groups e.g. The Roman Empire in year 3. Some example questions which help children make connections are below? </a:t>
            </a:r>
          </a:p>
          <a:p>
            <a:endParaRPr lang="en-GB" dirty="0"/>
          </a:p>
          <a:p>
            <a:r>
              <a:rPr lang="en-GB" dirty="0"/>
              <a:t>Does the queen still reign over the British Empire?</a:t>
            </a:r>
          </a:p>
          <a:p>
            <a:r>
              <a:rPr lang="en-GB" dirty="0"/>
              <a:t>Did only Roman soldiers fight in the Roman Empire?</a:t>
            </a:r>
          </a:p>
          <a:p>
            <a:r>
              <a:rPr lang="en-GB" dirty="0"/>
              <a:t>When did Greece become an Empire? </a:t>
            </a:r>
          </a:p>
          <a:p>
            <a:r>
              <a:rPr lang="en-GB" dirty="0"/>
              <a:t>Why did Egyptian artefacts end up in the British Museum? (Link to British Empire)</a:t>
            </a:r>
          </a:p>
          <a:p>
            <a:r>
              <a:rPr lang="en-GB" dirty="0"/>
              <a:t>Did only British soldiers fight in the Battle of Britain? (Links to British colonies etc)</a:t>
            </a:r>
          </a:p>
          <a:p>
            <a:r>
              <a:rPr lang="en-GB" dirty="0"/>
              <a:t>Did Hitler want to copy the Roman Empire?</a:t>
            </a:r>
          </a:p>
          <a:p>
            <a:r>
              <a:rPr lang="en-GB" dirty="0"/>
              <a:t>What was HMT Empire Windrush? </a:t>
            </a:r>
          </a:p>
          <a:p>
            <a:endParaRPr lang="en-GB" dirty="0"/>
          </a:p>
          <a:p>
            <a:r>
              <a:rPr lang="en-GB" dirty="0"/>
              <a:t>This progression and links allows children to develop an understanding of a concept or ‘schema’ such as Empire across school. </a:t>
            </a:r>
          </a:p>
          <a:p>
            <a:endParaRPr lang="en-GB" dirty="0"/>
          </a:p>
          <a:p>
            <a:endParaRPr lang="en-GB" dirty="0"/>
          </a:p>
        </p:txBody>
      </p:sp>
    </p:spTree>
    <p:extLst>
      <p:ext uri="{BB962C8B-B14F-4D97-AF65-F5344CB8AC3E}">
        <p14:creationId xmlns:p14="http://schemas.microsoft.com/office/powerpoint/2010/main" val="1887780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660414-CEC1-49D6-BBC9-5A6C0CD7FB22}"/>
              </a:ext>
            </a:extLst>
          </p:cNvPr>
          <p:cNvSpPr txBox="1"/>
          <p:nvPr/>
        </p:nvSpPr>
        <p:spPr>
          <a:xfrm>
            <a:off x="1706880" y="1223889"/>
            <a:ext cx="4220308" cy="400110"/>
          </a:xfrm>
          <a:prstGeom prst="rect">
            <a:avLst/>
          </a:prstGeom>
          <a:noFill/>
        </p:spPr>
        <p:txBody>
          <a:bodyPr wrap="square" rtlCol="0">
            <a:spAutoFit/>
          </a:bodyPr>
          <a:lstStyle/>
          <a:p>
            <a:r>
              <a:rPr lang="en-GB" sz="2000" dirty="0">
                <a:latin typeface="Sassoon Primary" pitchFamily="50" charset="0"/>
              </a:rPr>
              <a:t>Subject Specific Skills </a:t>
            </a:r>
          </a:p>
        </p:txBody>
      </p:sp>
      <p:sp>
        <p:nvSpPr>
          <p:cNvPr id="3" name="TextBox 2">
            <a:extLst>
              <a:ext uri="{FF2B5EF4-FFF2-40B4-BE49-F238E27FC236}">
                <a16:creationId xmlns:a16="http://schemas.microsoft.com/office/drawing/2014/main" id="{E8622ECE-41C1-4746-910A-FB1B8BBF5258}"/>
              </a:ext>
            </a:extLst>
          </p:cNvPr>
          <p:cNvSpPr txBox="1"/>
          <p:nvPr/>
        </p:nvSpPr>
        <p:spPr>
          <a:xfrm>
            <a:off x="6809783" y="3081745"/>
            <a:ext cx="4984652" cy="2862322"/>
          </a:xfrm>
          <a:prstGeom prst="rect">
            <a:avLst/>
          </a:prstGeom>
          <a:solidFill>
            <a:srgbClr val="FFFF00"/>
          </a:solidFill>
        </p:spPr>
        <p:txBody>
          <a:bodyPr wrap="square" rtlCol="0">
            <a:spAutoFit/>
          </a:bodyPr>
          <a:lstStyle/>
          <a:p>
            <a:pPr algn="ctr"/>
            <a:r>
              <a:rPr lang="en-GB" dirty="0">
                <a:latin typeface="Sassoon Primary" pitchFamily="50" charset="0"/>
              </a:rPr>
              <a:t>History skills or ‘procedural concepts’ include:</a:t>
            </a:r>
          </a:p>
          <a:p>
            <a:endParaRPr lang="en-GB" dirty="0">
              <a:latin typeface="Sassoon Primary" pitchFamily="50" charset="0"/>
            </a:endParaRPr>
          </a:p>
          <a:p>
            <a:pPr marL="285750" indent="-285750">
              <a:buFont typeface="Arial" panose="020B0604020202020204" pitchFamily="34" charset="0"/>
              <a:buChar char="•"/>
            </a:pPr>
            <a:r>
              <a:rPr lang="en-GB" dirty="0">
                <a:latin typeface="Sassoon Primary" pitchFamily="50" charset="0"/>
              </a:rPr>
              <a:t>Chronology</a:t>
            </a:r>
          </a:p>
          <a:p>
            <a:pPr marL="285750" indent="-285750">
              <a:buFont typeface="Arial" panose="020B0604020202020204" pitchFamily="34" charset="0"/>
              <a:buChar char="•"/>
            </a:pPr>
            <a:r>
              <a:rPr lang="en-GB" dirty="0">
                <a:latin typeface="Sassoon Primary" pitchFamily="50" charset="0"/>
              </a:rPr>
              <a:t>Historical enquiry</a:t>
            </a:r>
          </a:p>
          <a:p>
            <a:pPr marL="285750" indent="-285750">
              <a:buFont typeface="Arial" panose="020B0604020202020204" pitchFamily="34" charset="0"/>
              <a:buChar char="•"/>
            </a:pPr>
            <a:r>
              <a:rPr lang="en-GB" dirty="0">
                <a:latin typeface="Sassoon Primary" pitchFamily="50" charset="0"/>
              </a:rPr>
              <a:t>Cause and Consequence</a:t>
            </a:r>
          </a:p>
          <a:p>
            <a:pPr marL="285750" indent="-285750">
              <a:buFont typeface="Arial" panose="020B0604020202020204" pitchFamily="34" charset="0"/>
              <a:buChar char="•"/>
            </a:pPr>
            <a:r>
              <a:rPr lang="en-GB" dirty="0">
                <a:latin typeface="Sassoon Primary" pitchFamily="50" charset="0"/>
              </a:rPr>
              <a:t>Change and continuity </a:t>
            </a:r>
          </a:p>
          <a:p>
            <a:pPr marL="285750" indent="-285750">
              <a:buFont typeface="Arial" panose="020B0604020202020204" pitchFamily="34" charset="0"/>
              <a:buChar char="•"/>
            </a:pPr>
            <a:r>
              <a:rPr lang="en-GB" dirty="0">
                <a:latin typeface="Sassoon Primary" pitchFamily="50" charset="0"/>
              </a:rPr>
              <a:t> Significance </a:t>
            </a:r>
          </a:p>
          <a:p>
            <a:pPr marL="285750" indent="-285750">
              <a:buFont typeface="Arial" panose="020B0604020202020204" pitchFamily="34" charset="0"/>
              <a:buChar char="•"/>
            </a:pPr>
            <a:r>
              <a:rPr lang="en-GB" dirty="0">
                <a:latin typeface="Sassoon Primary" pitchFamily="50" charset="0"/>
              </a:rPr>
              <a:t> Interpreting Evidence </a:t>
            </a:r>
          </a:p>
          <a:p>
            <a:pPr marL="285750" indent="-285750">
              <a:buFont typeface="Arial" panose="020B0604020202020204" pitchFamily="34" charset="0"/>
              <a:buChar char="•"/>
            </a:pPr>
            <a:r>
              <a:rPr lang="en-GB" dirty="0">
                <a:latin typeface="Sassoon Primary" pitchFamily="50" charset="0"/>
              </a:rPr>
              <a:t>Comparison </a:t>
            </a:r>
          </a:p>
        </p:txBody>
      </p:sp>
      <p:sp>
        <p:nvSpPr>
          <p:cNvPr id="4" name="TextBox 3">
            <a:extLst>
              <a:ext uri="{FF2B5EF4-FFF2-40B4-BE49-F238E27FC236}">
                <a16:creationId xmlns:a16="http://schemas.microsoft.com/office/drawing/2014/main" id="{17B2762F-217A-4FEF-BA52-07E134D73992}"/>
              </a:ext>
            </a:extLst>
          </p:cNvPr>
          <p:cNvSpPr txBox="1"/>
          <p:nvPr/>
        </p:nvSpPr>
        <p:spPr>
          <a:xfrm>
            <a:off x="1324708" y="2411896"/>
            <a:ext cx="4984652" cy="2585323"/>
          </a:xfrm>
          <a:prstGeom prst="rect">
            <a:avLst/>
          </a:prstGeom>
          <a:noFill/>
        </p:spPr>
        <p:txBody>
          <a:bodyPr wrap="square" rtlCol="0">
            <a:spAutoFit/>
          </a:bodyPr>
          <a:lstStyle/>
          <a:p>
            <a:r>
              <a:rPr lang="en-GB" dirty="0">
                <a:latin typeface="Sassoon Primary" pitchFamily="50" charset="0"/>
              </a:rPr>
              <a:t>As well as a progression of knowledge each subject has a specific set of skills or ‘procedural concepts’ associated with the subject. </a:t>
            </a:r>
          </a:p>
          <a:p>
            <a:endParaRPr lang="en-GB" dirty="0">
              <a:latin typeface="Sassoon Primary" pitchFamily="50" charset="0"/>
            </a:endParaRPr>
          </a:p>
          <a:p>
            <a:r>
              <a:rPr lang="en-GB" dirty="0">
                <a:latin typeface="Sassoon Primary" pitchFamily="50" charset="0"/>
              </a:rPr>
              <a:t>Our curriculum ensures that these skills are progressed year upon year in addition to linking the knowledge. </a:t>
            </a:r>
          </a:p>
          <a:p>
            <a:endParaRPr lang="en-GB" dirty="0">
              <a:latin typeface="Sassoon Primary" pitchFamily="50" charset="0"/>
            </a:endParaRPr>
          </a:p>
        </p:txBody>
      </p:sp>
      <p:sp>
        <p:nvSpPr>
          <p:cNvPr id="5" name="TextBox 4">
            <a:extLst>
              <a:ext uri="{FF2B5EF4-FFF2-40B4-BE49-F238E27FC236}">
                <a16:creationId xmlns:a16="http://schemas.microsoft.com/office/drawing/2014/main" id="{B207E7C3-F200-452A-8DDB-2F8A6F6D4AA7}"/>
              </a:ext>
            </a:extLst>
          </p:cNvPr>
          <p:cNvSpPr txBox="1"/>
          <p:nvPr/>
        </p:nvSpPr>
        <p:spPr>
          <a:xfrm>
            <a:off x="7315200" y="2398643"/>
            <a:ext cx="4028661" cy="369332"/>
          </a:xfrm>
          <a:prstGeom prst="rect">
            <a:avLst/>
          </a:prstGeom>
          <a:noFill/>
        </p:spPr>
        <p:txBody>
          <a:bodyPr wrap="square" rtlCol="0">
            <a:spAutoFit/>
          </a:bodyPr>
          <a:lstStyle/>
          <a:p>
            <a:r>
              <a:rPr lang="en-GB" dirty="0"/>
              <a:t>History skills </a:t>
            </a:r>
          </a:p>
        </p:txBody>
      </p:sp>
    </p:spTree>
    <p:extLst>
      <p:ext uri="{BB962C8B-B14F-4D97-AF65-F5344CB8AC3E}">
        <p14:creationId xmlns:p14="http://schemas.microsoft.com/office/powerpoint/2010/main" val="1743282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0CF53D-4A06-4CAC-9D31-91B6A5C03B45}"/>
              </a:ext>
            </a:extLst>
          </p:cNvPr>
          <p:cNvPicPr>
            <a:picLocks noChangeAspect="1"/>
          </p:cNvPicPr>
          <p:nvPr/>
        </p:nvPicPr>
        <p:blipFill>
          <a:blip r:embed="rId2"/>
          <a:stretch>
            <a:fillRect/>
          </a:stretch>
        </p:blipFill>
        <p:spPr>
          <a:xfrm>
            <a:off x="685178" y="1960494"/>
            <a:ext cx="7667625" cy="4686300"/>
          </a:xfrm>
          <a:prstGeom prst="rect">
            <a:avLst/>
          </a:prstGeom>
        </p:spPr>
      </p:pic>
      <p:sp>
        <p:nvSpPr>
          <p:cNvPr id="4" name="TextBox 3">
            <a:extLst>
              <a:ext uri="{FF2B5EF4-FFF2-40B4-BE49-F238E27FC236}">
                <a16:creationId xmlns:a16="http://schemas.microsoft.com/office/drawing/2014/main" id="{0F1F4869-B6B9-4FFF-8B54-8CD4E1B1954B}"/>
              </a:ext>
            </a:extLst>
          </p:cNvPr>
          <p:cNvSpPr txBox="1"/>
          <p:nvPr/>
        </p:nvSpPr>
        <p:spPr>
          <a:xfrm>
            <a:off x="9250017" y="3061252"/>
            <a:ext cx="2067340" cy="1200329"/>
          </a:xfrm>
          <a:prstGeom prst="rect">
            <a:avLst/>
          </a:prstGeom>
          <a:noFill/>
        </p:spPr>
        <p:txBody>
          <a:bodyPr wrap="square" rtlCol="0">
            <a:spAutoFit/>
          </a:bodyPr>
          <a:lstStyle/>
          <a:p>
            <a:r>
              <a:rPr lang="en-GB" dirty="0"/>
              <a:t>An example of how the strand of chronology progresses </a:t>
            </a:r>
          </a:p>
        </p:txBody>
      </p:sp>
    </p:spTree>
    <p:extLst>
      <p:ext uri="{BB962C8B-B14F-4D97-AF65-F5344CB8AC3E}">
        <p14:creationId xmlns:p14="http://schemas.microsoft.com/office/powerpoint/2010/main" val="493896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F0B7B5F-9822-41A5-998A-99A0537CD868}"/>
              </a:ext>
            </a:extLst>
          </p:cNvPr>
          <p:cNvPicPr>
            <a:picLocks noChangeAspect="1"/>
          </p:cNvPicPr>
          <p:nvPr/>
        </p:nvPicPr>
        <p:blipFill>
          <a:blip r:embed="rId2"/>
          <a:stretch>
            <a:fillRect/>
          </a:stretch>
        </p:blipFill>
        <p:spPr>
          <a:xfrm>
            <a:off x="1908312" y="1260065"/>
            <a:ext cx="7711424" cy="4658437"/>
          </a:xfrm>
          <a:prstGeom prst="rect">
            <a:avLst/>
          </a:prstGeom>
        </p:spPr>
      </p:pic>
      <p:sp>
        <p:nvSpPr>
          <p:cNvPr id="4" name="Arrow: Right 3">
            <a:extLst>
              <a:ext uri="{FF2B5EF4-FFF2-40B4-BE49-F238E27FC236}">
                <a16:creationId xmlns:a16="http://schemas.microsoft.com/office/drawing/2014/main" id="{2CA884A1-136F-4CA7-AFE6-FEC149DE71CE}"/>
              </a:ext>
            </a:extLst>
          </p:cNvPr>
          <p:cNvSpPr/>
          <p:nvPr/>
        </p:nvSpPr>
        <p:spPr>
          <a:xfrm rot="21024752">
            <a:off x="44360" y="5399222"/>
            <a:ext cx="2484783" cy="13747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Links to other subjects. </a:t>
            </a:r>
          </a:p>
        </p:txBody>
      </p:sp>
      <p:sp>
        <p:nvSpPr>
          <p:cNvPr id="7" name="Arrow: Left 6">
            <a:extLst>
              <a:ext uri="{FF2B5EF4-FFF2-40B4-BE49-F238E27FC236}">
                <a16:creationId xmlns:a16="http://schemas.microsoft.com/office/drawing/2014/main" id="{D6C7D8A8-ECB8-41AA-ABC0-6869EFDEBCA6}"/>
              </a:ext>
            </a:extLst>
          </p:cNvPr>
          <p:cNvSpPr/>
          <p:nvPr/>
        </p:nvSpPr>
        <p:spPr>
          <a:xfrm rot="21322886">
            <a:off x="9354694" y="2025548"/>
            <a:ext cx="2691534" cy="145773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Key knowledge to be learnt. </a:t>
            </a:r>
          </a:p>
        </p:txBody>
      </p:sp>
      <p:sp>
        <p:nvSpPr>
          <p:cNvPr id="9" name="Arrow: Left 8">
            <a:extLst>
              <a:ext uri="{FF2B5EF4-FFF2-40B4-BE49-F238E27FC236}">
                <a16:creationId xmlns:a16="http://schemas.microsoft.com/office/drawing/2014/main" id="{DC6E8207-C673-43B8-95BD-13F8231B957B}"/>
              </a:ext>
            </a:extLst>
          </p:cNvPr>
          <p:cNvSpPr/>
          <p:nvPr/>
        </p:nvSpPr>
        <p:spPr>
          <a:xfrm rot="342425">
            <a:off x="9354694" y="4330549"/>
            <a:ext cx="2691534" cy="145773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the skills will be applied </a:t>
            </a:r>
          </a:p>
        </p:txBody>
      </p:sp>
      <p:sp>
        <p:nvSpPr>
          <p:cNvPr id="10" name="Rectangle: Rounded Corners 9">
            <a:extLst>
              <a:ext uri="{FF2B5EF4-FFF2-40B4-BE49-F238E27FC236}">
                <a16:creationId xmlns:a16="http://schemas.microsoft.com/office/drawing/2014/main" id="{17EB5911-27B9-49E5-9459-599C576AD7DE}"/>
              </a:ext>
            </a:extLst>
          </p:cNvPr>
          <p:cNvSpPr/>
          <p:nvPr/>
        </p:nvSpPr>
        <p:spPr>
          <a:xfrm>
            <a:off x="106017" y="1736035"/>
            <a:ext cx="1643270" cy="20010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Our knowledge organiser is divided into three areas:</a:t>
            </a:r>
          </a:p>
        </p:txBody>
      </p:sp>
      <p:sp>
        <p:nvSpPr>
          <p:cNvPr id="11" name="TextBox 10">
            <a:extLst>
              <a:ext uri="{FF2B5EF4-FFF2-40B4-BE49-F238E27FC236}">
                <a16:creationId xmlns:a16="http://schemas.microsoft.com/office/drawing/2014/main" id="{C0EF79CE-C97F-4337-95E1-6EA0F4A0D1E4}"/>
              </a:ext>
            </a:extLst>
          </p:cNvPr>
          <p:cNvSpPr txBox="1"/>
          <p:nvPr/>
        </p:nvSpPr>
        <p:spPr>
          <a:xfrm>
            <a:off x="1749287" y="609600"/>
            <a:ext cx="3631096" cy="369332"/>
          </a:xfrm>
          <a:prstGeom prst="rect">
            <a:avLst/>
          </a:prstGeom>
          <a:noFill/>
        </p:spPr>
        <p:txBody>
          <a:bodyPr wrap="square" rtlCol="0">
            <a:spAutoFit/>
          </a:bodyPr>
          <a:lstStyle/>
          <a:p>
            <a:r>
              <a:rPr lang="en-GB" dirty="0"/>
              <a:t>Knowledge Organisers </a:t>
            </a:r>
          </a:p>
        </p:txBody>
      </p:sp>
      <p:sp>
        <p:nvSpPr>
          <p:cNvPr id="12" name="TextBox 11">
            <a:extLst>
              <a:ext uri="{FF2B5EF4-FFF2-40B4-BE49-F238E27FC236}">
                <a16:creationId xmlns:a16="http://schemas.microsoft.com/office/drawing/2014/main" id="{3194D4AF-0240-4916-9E40-0F38E2F60993}"/>
              </a:ext>
            </a:extLst>
          </p:cNvPr>
          <p:cNvSpPr txBox="1"/>
          <p:nvPr/>
        </p:nvSpPr>
        <p:spPr>
          <a:xfrm>
            <a:off x="4982817" y="6086583"/>
            <a:ext cx="3339548" cy="646331"/>
          </a:xfrm>
          <a:prstGeom prst="rect">
            <a:avLst/>
          </a:prstGeom>
          <a:noFill/>
        </p:spPr>
        <p:txBody>
          <a:bodyPr wrap="square" rtlCol="0">
            <a:spAutoFit/>
          </a:bodyPr>
          <a:lstStyle/>
          <a:p>
            <a:r>
              <a:rPr lang="en-GB" dirty="0"/>
              <a:t>This is the minimum of what will be learnt </a:t>
            </a:r>
          </a:p>
        </p:txBody>
      </p:sp>
    </p:spTree>
    <p:extLst>
      <p:ext uri="{BB962C8B-B14F-4D97-AF65-F5344CB8AC3E}">
        <p14:creationId xmlns:p14="http://schemas.microsoft.com/office/powerpoint/2010/main" val="3004452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D65659-DBA0-415B-AC57-A6640979849F}"/>
              </a:ext>
            </a:extLst>
          </p:cNvPr>
          <p:cNvPicPr>
            <a:picLocks noChangeAspect="1"/>
          </p:cNvPicPr>
          <p:nvPr/>
        </p:nvPicPr>
        <p:blipFill>
          <a:blip r:embed="rId2"/>
          <a:stretch>
            <a:fillRect/>
          </a:stretch>
        </p:blipFill>
        <p:spPr>
          <a:xfrm>
            <a:off x="1436736" y="1309393"/>
            <a:ext cx="4499830" cy="5457241"/>
          </a:xfrm>
          <a:prstGeom prst="rect">
            <a:avLst/>
          </a:prstGeom>
        </p:spPr>
      </p:pic>
      <p:sp>
        <p:nvSpPr>
          <p:cNvPr id="4" name="TextBox 3">
            <a:extLst>
              <a:ext uri="{FF2B5EF4-FFF2-40B4-BE49-F238E27FC236}">
                <a16:creationId xmlns:a16="http://schemas.microsoft.com/office/drawing/2014/main" id="{2A10064B-F0FC-4F70-BC10-EAA234507C36}"/>
              </a:ext>
            </a:extLst>
          </p:cNvPr>
          <p:cNvSpPr txBox="1"/>
          <p:nvPr/>
        </p:nvSpPr>
        <p:spPr>
          <a:xfrm>
            <a:off x="7328452" y="2531165"/>
            <a:ext cx="3803374" cy="4247317"/>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Sassoon Primary" pitchFamily="50" charset="0"/>
              </a:rPr>
              <a:t>The Stages of knowing words outlines the key vocabulary that will be learnt throughout the topic. </a:t>
            </a:r>
          </a:p>
          <a:p>
            <a:pPr marL="285750" indent="-285750">
              <a:buFont typeface="Arial" panose="020B0604020202020204" pitchFamily="34" charset="0"/>
              <a:buChar char="•"/>
            </a:pPr>
            <a:endParaRPr lang="en-GB" dirty="0">
              <a:latin typeface="Sassoon Primary" pitchFamily="50" charset="0"/>
            </a:endParaRPr>
          </a:p>
          <a:p>
            <a:pPr marL="285750" indent="-285750">
              <a:buFont typeface="Arial" panose="020B0604020202020204" pitchFamily="34" charset="0"/>
              <a:buChar char="•"/>
            </a:pPr>
            <a:r>
              <a:rPr lang="en-GB" dirty="0">
                <a:latin typeface="Sassoon Primary" pitchFamily="50" charset="0"/>
              </a:rPr>
              <a:t>Children complete this at the beginning and at the end and reference throughout the topic.</a:t>
            </a:r>
          </a:p>
          <a:p>
            <a:pPr marL="285750" indent="-285750">
              <a:buFont typeface="Arial" panose="020B0604020202020204" pitchFamily="34" charset="0"/>
              <a:buChar char="•"/>
            </a:pPr>
            <a:endParaRPr lang="en-GB" dirty="0">
              <a:latin typeface="Sassoon Primary" pitchFamily="50" charset="0"/>
            </a:endParaRPr>
          </a:p>
          <a:p>
            <a:pPr marL="285750" indent="-285750">
              <a:buFont typeface="Arial" panose="020B0604020202020204" pitchFamily="34" charset="0"/>
              <a:buChar char="•"/>
            </a:pPr>
            <a:r>
              <a:rPr lang="en-GB" dirty="0">
                <a:latin typeface="Sassoon Primary" pitchFamily="50" charset="0"/>
              </a:rPr>
              <a:t>This, alongside the knowledge organisers, give children the ‘bigger picture’ and they can learn in advance or use as a reference point before, during and after the topic. </a:t>
            </a:r>
          </a:p>
        </p:txBody>
      </p:sp>
    </p:spTree>
    <p:extLst>
      <p:ext uri="{BB962C8B-B14F-4D97-AF65-F5344CB8AC3E}">
        <p14:creationId xmlns:p14="http://schemas.microsoft.com/office/powerpoint/2010/main" val="4275224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BA53FA-B727-4DED-BC4D-135AC1725551}"/>
              </a:ext>
            </a:extLst>
          </p:cNvPr>
          <p:cNvSpPr txBox="1"/>
          <p:nvPr/>
        </p:nvSpPr>
        <p:spPr>
          <a:xfrm>
            <a:off x="1126434" y="1113182"/>
            <a:ext cx="5234609" cy="369332"/>
          </a:xfrm>
          <a:prstGeom prst="rect">
            <a:avLst/>
          </a:prstGeom>
          <a:noFill/>
        </p:spPr>
        <p:txBody>
          <a:bodyPr wrap="square" rtlCol="0">
            <a:spAutoFit/>
          </a:bodyPr>
          <a:lstStyle/>
          <a:p>
            <a:r>
              <a:rPr lang="en-GB" dirty="0">
                <a:latin typeface="Sassoon Primary" pitchFamily="50" charset="0"/>
              </a:rPr>
              <a:t>Checking prior knowledge – Low stakes quizzes</a:t>
            </a:r>
          </a:p>
        </p:txBody>
      </p:sp>
      <p:pic>
        <p:nvPicPr>
          <p:cNvPr id="4" name="Picture 3">
            <a:extLst>
              <a:ext uri="{FF2B5EF4-FFF2-40B4-BE49-F238E27FC236}">
                <a16:creationId xmlns:a16="http://schemas.microsoft.com/office/drawing/2014/main" id="{41FB8A50-D4CE-44A4-92A4-0C81E2BA1998}"/>
              </a:ext>
            </a:extLst>
          </p:cNvPr>
          <p:cNvPicPr>
            <a:picLocks noChangeAspect="1"/>
          </p:cNvPicPr>
          <p:nvPr/>
        </p:nvPicPr>
        <p:blipFill>
          <a:blip r:embed="rId2"/>
          <a:stretch>
            <a:fillRect/>
          </a:stretch>
        </p:blipFill>
        <p:spPr>
          <a:xfrm>
            <a:off x="405020" y="1905064"/>
            <a:ext cx="7705310" cy="4387234"/>
          </a:xfrm>
          <a:prstGeom prst="rect">
            <a:avLst/>
          </a:prstGeom>
        </p:spPr>
      </p:pic>
      <p:sp>
        <p:nvSpPr>
          <p:cNvPr id="5" name="TextBox 4">
            <a:extLst>
              <a:ext uri="{FF2B5EF4-FFF2-40B4-BE49-F238E27FC236}">
                <a16:creationId xmlns:a16="http://schemas.microsoft.com/office/drawing/2014/main" id="{720A6980-2E6D-4630-9859-35C4ACB4C401}"/>
              </a:ext>
            </a:extLst>
          </p:cNvPr>
          <p:cNvSpPr txBox="1"/>
          <p:nvPr/>
        </p:nvSpPr>
        <p:spPr>
          <a:xfrm>
            <a:off x="8627165" y="2650435"/>
            <a:ext cx="3159815" cy="3693319"/>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Sassoon Primary" pitchFamily="50" charset="0"/>
              </a:rPr>
              <a:t>Each lesson will start with a fun low stakes quiz from learning done in previous years on the subject.</a:t>
            </a:r>
          </a:p>
          <a:p>
            <a:pPr marL="285750" indent="-285750">
              <a:buFont typeface="Arial" panose="020B0604020202020204" pitchFamily="34" charset="0"/>
              <a:buChar char="•"/>
            </a:pPr>
            <a:endParaRPr lang="en-GB" dirty="0">
              <a:latin typeface="Sassoon Primary" pitchFamily="50" charset="0"/>
            </a:endParaRPr>
          </a:p>
          <a:p>
            <a:pPr marL="285750" indent="-285750">
              <a:buFont typeface="Arial" panose="020B0604020202020204" pitchFamily="34" charset="0"/>
              <a:buChar char="•"/>
            </a:pPr>
            <a:r>
              <a:rPr lang="en-GB" dirty="0">
                <a:latin typeface="Sassoon Primary" pitchFamily="50" charset="0"/>
              </a:rPr>
              <a:t>This helps previous knowledge ‘stick’ but also allows for discussions, addressing misconceptions and making links to new learning. </a:t>
            </a:r>
          </a:p>
        </p:txBody>
      </p:sp>
    </p:spTree>
    <p:extLst>
      <p:ext uri="{BB962C8B-B14F-4D97-AF65-F5344CB8AC3E}">
        <p14:creationId xmlns:p14="http://schemas.microsoft.com/office/powerpoint/2010/main" val="4175665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BA53FA-B727-4DED-BC4D-135AC1725551}"/>
              </a:ext>
            </a:extLst>
          </p:cNvPr>
          <p:cNvSpPr txBox="1"/>
          <p:nvPr/>
        </p:nvSpPr>
        <p:spPr>
          <a:xfrm>
            <a:off x="1126434" y="1113182"/>
            <a:ext cx="5234609" cy="369332"/>
          </a:xfrm>
          <a:prstGeom prst="rect">
            <a:avLst/>
          </a:prstGeom>
          <a:noFill/>
        </p:spPr>
        <p:txBody>
          <a:bodyPr wrap="square" rtlCol="0">
            <a:spAutoFit/>
          </a:bodyPr>
          <a:lstStyle/>
          <a:p>
            <a:r>
              <a:rPr lang="en-GB" dirty="0">
                <a:latin typeface="Sassoon Primary" pitchFamily="50" charset="0"/>
              </a:rPr>
              <a:t>Checking prior knowledge – Low stakes quizzes</a:t>
            </a:r>
          </a:p>
        </p:txBody>
      </p:sp>
      <p:sp>
        <p:nvSpPr>
          <p:cNvPr id="5" name="TextBox 4">
            <a:extLst>
              <a:ext uri="{FF2B5EF4-FFF2-40B4-BE49-F238E27FC236}">
                <a16:creationId xmlns:a16="http://schemas.microsoft.com/office/drawing/2014/main" id="{720A6980-2E6D-4630-9859-35C4ACB4C401}"/>
              </a:ext>
            </a:extLst>
          </p:cNvPr>
          <p:cNvSpPr txBox="1"/>
          <p:nvPr/>
        </p:nvSpPr>
        <p:spPr>
          <a:xfrm>
            <a:off x="8627165" y="2650435"/>
            <a:ext cx="3159815" cy="3693319"/>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Sassoon Primary" pitchFamily="50" charset="0"/>
              </a:rPr>
              <a:t>There ill then be a low stakes quiz recapping ‘sticky knowledge’ on what had already been learnt. </a:t>
            </a:r>
          </a:p>
          <a:p>
            <a:pPr marL="285750" indent="-285750">
              <a:buFont typeface="Arial" panose="020B0604020202020204" pitchFamily="34" charset="0"/>
              <a:buChar char="•"/>
            </a:pPr>
            <a:endParaRPr lang="en-GB" dirty="0">
              <a:latin typeface="Sassoon Primary" pitchFamily="50" charset="0"/>
            </a:endParaRPr>
          </a:p>
          <a:p>
            <a:pPr marL="285750" indent="-285750">
              <a:buFont typeface="Arial" panose="020B0604020202020204" pitchFamily="34" charset="0"/>
              <a:buChar char="•"/>
            </a:pPr>
            <a:r>
              <a:rPr lang="en-GB" dirty="0">
                <a:latin typeface="Sassoon Primary" pitchFamily="50" charset="0"/>
              </a:rPr>
              <a:t>This is another opportunity to address misconceptions, make links and have discussions bringing in children’s own knowledge. </a:t>
            </a:r>
          </a:p>
        </p:txBody>
      </p:sp>
      <p:pic>
        <p:nvPicPr>
          <p:cNvPr id="6" name="Picture 5">
            <a:extLst>
              <a:ext uri="{FF2B5EF4-FFF2-40B4-BE49-F238E27FC236}">
                <a16:creationId xmlns:a16="http://schemas.microsoft.com/office/drawing/2014/main" id="{31EF3BD7-0834-4DC6-8D6A-C7569D84DADA}"/>
              </a:ext>
            </a:extLst>
          </p:cNvPr>
          <p:cNvPicPr>
            <a:picLocks noChangeAspect="1"/>
          </p:cNvPicPr>
          <p:nvPr/>
        </p:nvPicPr>
        <p:blipFill>
          <a:blip r:embed="rId2"/>
          <a:stretch>
            <a:fillRect/>
          </a:stretch>
        </p:blipFill>
        <p:spPr>
          <a:xfrm>
            <a:off x="405020" y="2122418"/>
            <a:ext cx="7858125" cy="4362450"/>
          </a:xfrm>
          <a:prstGeom prst="rect">
            <a:avLst/>
          </a:prstGeom>
        </p:spPr>
      </p:pic>
    </p:spTree>
    <p:extLst>
      <p:ext uri="{BB962C8B-B14F-4D97-AF65-F5344CB8AC3E}">
        <p14:creationId xmlns:p14="http://schemas.microsoft.com/office/powerpoint/2010/main" val="3201595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BA53FA-B727-4DED-BC4D-135AC1725551}"/>
              </a:ext>
            </a:extLst>
          </p:cNvPr>
          <p:cNvSpPr txBox="1"/>
          <p:nvPr/>
        </p:nvSpPr>
        <p:spPr>
          <a:xfrm>
            <a:off x="1126434" y="1113182"/>
            <a:ext cx="5234609" cy="369332"/>
          </a:xfrm>
          <a:prstGeom prst="rect">
            <a:avLst/>
          </a:prstGeom>
          <a:noFill/>
        </p:spPr>
        <p:txBody>
          <a:bodyPr wrap="square" rtlCol="0">
            <a:spAutoFit/>
          </a:bodyPr>
          <a:lstStyle/>
          <a:p>
            <a:r>
              <a:rPr lang="en-GB" dirty="0">
                <a:latin typeface="Sassoon Primary" pitchFamily="50" charset="0"/>
              </a:rPr>
              <a:t>Checking prior knowledge – Low stakes quizzes</a:t>
            </a:r>
          </a:p>
        </p:txBody>
      </p:sp>
      <p:pic>
        <p:nvPicPr>
          <p:cNvPr id="4" name="Picture 3">
            <a:extLst>
              <a:ext uri="{FF2B5EF4-FFF2-40B4-BE49-F238E27FC236}">
                <a16:creationId xmlns:a16="http://schemas.microsoft.com/office/drawing/2014/main" id="{46D9AAEF-17BF-43D9-97A1-EA38DBDC2F1A}"/>
              </a:ext>
            </a:extLst>
          </p:cNvPr>
          <p:cNvPicPr>
            <a:picLocks noChangeAspect="1"/>
          </p:cNvPicPr>
          <p:nvPr/>
        </p:nvPicPr>
        <p:blipFill>
          <a:blip r:embed="rId2"/>
          <a:stretch>
            <a:fillRect/>
          </a:stretch>
        </p:blipFill>
        <p:spPr>
          <a:xfrm>
            <a:off x="978589" y="4750904"/>
            <a:ext cx="5530298" cy="2107096"/>
          </a:xfrm>
          <a:prstGeom prst="rect">
            <a:avLst/>
          </a:prstGeom>
        </p:spPr>
      </p:pic>
      <p:sp>
        <p:nvSpPr>
          <p:cNvPr id="7" name="TextBox 6">
            <a:extLst>
              <a:ext uri="{FF2B5EF4-FFF2-40B4-BE49-F238E27FC236}">
                <a16:creationId xmlns:a16="http://schemas.microsoft.com/office/drawing/2014/main" id="{6BCF0D0C-B42A-4042-BB1C-897B7D53975A}"/>
              </a:ext>
            </a:extLst>
          </p:cNvPr>
          <p:cNvSpPr txBox="1"/>
          <p:nvPr/>
        </p:nvSpPr>
        <p:spPr>
          <a:xfrm>
            <a:off x="7885043" y="4837043"/>
            <a:ext cx="3909392" cy="923330"/>
          </a:xfrm>
          <a:prstGeom prst="rect">
            <a:avLst/>
          </a:prstGeom>
          <a:noFill/>
        </p:spPr>
        <p:txBody>
          <a:bodyPr wrap="square" rtlCol="0">
            <a:spAutoFit/>
          </a:bodyPr>
          <a:lstStyle/>
          <a:p>
            <a:r>
              <a:rPr lang="en-GB" dirty="0">
                <a:latin typeface="Sassoon Primary" pitchFamily="50" charset="0"/>
              </a:rPr>
              <a:t>Finally, reference is made to the driving skill of that particular lesson. </a:t>
            </a:r>
          </a:p>
        </p:txBody>
      </p:sp>
      <p:pic>
        <p:nvPicPr>
          <p:cNvPr id="9" name="Picture 8">
            <a:extLst>
              <a:ext uri="{FF2B5EF4-FFF2-40B4-BE49-F238E27FC236}">
                <a16:creationId xmlns:a16="http://schemas.microsoft.com/office/drawing/2014/main" id="{02F51072-56D6-4E69-9F0B-3E6624AADA0C}"/>
              </a:ext>
            </a:extLst>
          </p:cNvPr>
          <p:cNvPicPr>
            <a:picLocks noChangeAspect="1"/>
          </p:cNvPicPr>
          <p:nvPr/>
        </p:nvPicPr>
        <p:blipFill>
          <a:blip r:embed="rId3"/>
          <a:stretch>
            <a:fillRect/>
          </a:stretch>
        </p:blipFill>
        <p:spPr>
          <a:xfrm>
            <a:off x="669235" y="1630810"/>
            <a:ext cx="3293165" cy="1191662"/>
          </a:xfrm>
          <a:prstGeom prst="rect">
            <a:avLst/>
          </a:prstGeom>
        </p:spPr>
      </p:pic>
      <p:pic>
        <p:nvPicPr>
          <p:cNvPr id="11" name="Picture 10">
            <a:extLst>
              <a:ext uri="{FF2B5EF4-FFF2-40B4-BE49-F238E27FC236}">
                <a16:creationId xmlns:a16="http://schemas.microsoft.com/office/drawing/2014/main" id="{14205CE1-37E5-498E-8D9A-C3CD9BC09745}"/>
              </a:ext>
            </a:extLst>
          </p:cNvPr>
          <p:cNvPicPr>
            <a:picLocks noChangeAspect="1"/>
          </p:cNvPicPr>
          <p:nvPr/>
        </p:nvPicPr>
        <p:blipFill>
          <a:blip r:embed="rId4"/>
          <a:stretch>
            <a:fillRect/>
          </a:stretch>
        </p:blipFill>
        <p:spPr>
          <a:xfrm>
            <a:off x="490951" y="2918604"/>
            <a:ext cx="3293165" cy="1116925"/>
          </a:xfrm>
          <a:prstGeom prst="rect">
            <a:avLst/>
          </a:prstGeom>
        </p:spPr>
      </p:pic>
      <p:pic>
        <p:nvPicPr>
          <p:cNvPr id="13" name="Picture 12">
            <a:extLst>
              <a:ext uri="{FF2B5EF4-FFF2-40B4-BE49-F238E27FC236}">
                <a16:creationId xmlns:a16="http://schemas.microsoft.com/office/drawing/2014/main" id="{700FB79E-BDF3-4E19-B787-5B86E7C31D3F}"/>
              </a:ext>
            </a:extLst>
          </p:cNvPr>
          <p:cNvPicPr>
            <a:picLocks noChangeAspect="1"/>
          </p:cNvPicPr>
          <p:nvPr/>
        </p:nvPicPr>
        <p:blipFill>
          <a:blip r:embed="rId5"/>
          <a:stretch>
            <a:fillRect/>
          </a:stretch>
        </p:blipFill>
        <p:spPr>
          <a:xfrm>
            <a:off x="4086432" y="2197889"/>
            <a:ext cx="3087756" cy="1384155"/>
          </a:xfrm>
          <a:prstGeom prst="rect">
            <a:avLst/>
          </a:prstGeom>
        </p:spPr>
      </p:pic>
      <p:sp>
        <p:nvSpPr>
          <p:cNvPr id="14" name="TextBox 13">
            <a:extLst>
              <a:ext uri="{FF2B5EF4-FFF2-40B4-BE49-F238E27FC236}">
                <a16:creationId xmlns:a16="http://schemas.microsoft.com/office/drawing/2014/main" id="{D82810F0-55E1-4A7F-AAC4-8F80FF67C3FD}"/>
              </a:ext>
            </a:extLst>
          </p:cNvPr>
          <p:cNvSpPr txBox="1"/>
          <p:nvPr/>
        </p:nvSpPr>
        <p:spPr>
          <a:xfrm>
            <a:off x="7885043" y="2424631"/>
            <a:ext cx="3127514" cy="1200329"/>
          </a:xfrm>
          <a:prstGeom prst="rect">
            <a:avLst/>
          </a:prstGeom>
          <a:noFill/>
        </p:spPr>
        <p:txBody>
          <a:bodyPr wrap="square" rtlCol="0">
            <a:spAutoFit/>
          </a:bodyPr>
          <a:lstStyle/>
          <a:p>
            <a:r>
              <a:rPr lang="en-GB" dirty="0">
                <a:latin typeface="Sassoon Primary" pitchFamily="50" charset="0"/>
              </a:rPr>
              <a:t>A vocabulary activity is then played in class on previous or forthcoming vocabulary.  </a:t>
            </a:r>
          </a:p>
        </p:txBody>
      </p:sp>
    </p:spTree>
    <p:extLst>
      <p:ext uri="{BB962C8B-B14F-4D97-AF65-F5344CB8AC3E}">
        <p14:creationId xmlns:p14="http://schemas.microsoft.com/office/powerpoint/2010/main" val="4185639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9BE50F-3988-48CA-81AD-F8495A324A2D}"/>
              </a:ext>
            </a:extLst>
          </p:cNvPr>
          <p:cNvSpPr txBox="1"/>
          <p:nvPr/>
        </p:nvSpPr>
        <p:spPr>
          <a:xfrm>
            <a:off x="1670756" y="1557867"/>
            <a:ext cx="3996266" cy="369332"/>
          </a:xfrm>
          <a:prstGeom prst="rect">
            <a:avLst/>
          </a:prstGeom>
          <a:noFill/>
        </p:spPr>
        <p:txBody>
          <a:bodyPr wrap="square" rtlCol="0">
            <a:spAutoFit/>
          </a:bodyPr>
          <a:lstStyle/>
          <a:p>
            <a:r>
              <a:rPr lang="en-GB" dirty="0"/>
              <a:t>End of unit Quiz </a:t>
            </a:r>
          </a:p>
        </p:txBody>
      </p:sp>
      <p:sp>
        <p:nvSpPr>
          <p:cNvPr id="3" name="TextBox 2">
            <a:extLst>
              <a:ext uri="{FF2B5EF4-FFF2-40B4-BE49-F238E27FC236}">
                <a16:creationId xmlns:a16="http://schemas.microsoft.com/office/drawing/2014/main" id="{95423C52-C163-48DB-83FC-D74E03C191FB}"/>
              </a:ext>
            </a:extLst>
          </p:cNvPr>
          <p:cNvSpPr txBox="1"/>
          <p:nvPr/>
        </p:nvSpPr>
        <p:spPr>
          <a:xfrm>
            <a:off x="8184444" y="2540000"/>
            <a:ext cx="2980267" cy="1477328"/>
          </a:xfrm>
          <a:prstGeom prst="rect">
            <a:avLst/>
          </a:prstGeom>
          <a:noFill/>
        </p:spPr>
        <p:txBody>
          <a:bodyPr wrap="square" rtlCol="0">
            <a:spAutoFit/>
          </a:bodyPr>
          <a:lstStyle/>
          <a:p>
            <a:r>
              <a:rPr lang="en-GB" dirty="0"/>
              <a:t>The end of unit low stakes quiz then tests both the knowledge and understanding and the skills from that particular topic. </a:t>
            </a:r>
          </a:p>
        </p:txBody>
      </p:sp>
      <p:pic>
        <p:nvPicPr>
          <p:cNvPr id="5" name="Picture 4">
            <a:extLst>
              <a:ext uri="{FF2B5EF4-FFF2-40B4-BE49-F238E27FC236}">
                <a16:creationId xmlns:a16="http://schemas.microsoft.com/office/drawing/2014/main" id="{05156DFE-AAB2-48FE-B39A-C195B11948BB}"/>
              </a:ext>
            </a:extLst>
          </p:cNvPr>
          <p:cNvPicPr>
            <a:picLocks noChangeAspect="1"/>
          </p:cNvPicPr>
          <p:nvPr/>
        </p:nvPicPr>
        <p:blipFill>
          <a:blip r:embed="rId2"/>
          <a:stretch>
            <a:fillRect/>
          </a:stretch>
        </p:blipFill>
        <p:spPr>
          <a:xfrm>
            <a:off x="1131197" y="2137534"/>
            <a:ext cx="6086475" cy="4067175"/>
          </a:xfrm>
          <a:prstGeom prst="rect">
            <a:avLst/>
          </a:prstGeom>
        </p:spPr>
      </p:pic>
    </p:spTree>
    <p:extLst>
      <p:ext uri="{BB962C8B-B14F-4D97-AF65-F5344CB8AC3E}">
        <p14:creationId xmlns:p14="http://schemas.microsoft.com/office/powerpoint/2010/main" val="2634937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9BE50F-3988-48CA-81AD-F8495A324A2D}"/>
              </a:ext>
            </a:extLst>
          </p:cNvPr>
          <p:cNvSpPr txBox="1"/>
          <p:nvPr/>
        </p:nvSpPr>
        <p:spPr>
          <a:xfrm>
            <a:off x="450574" y="1915687"/>
            <a:ext cx="7481097" cy="369332"/>
          </a:xfrm>
          <a:prstGeom prst="rect">
            <a:avLst/>
          </a:prstGeom>
          <a:noFill/>
        </p:spPr>
        <p:txBody>
          <a:bodyPr wrap="square" rtlCol="0">
            <a:spAutoFit/>
          </a:bodyPr>
          <a:lstStyle/>
          <a:p>
            <a:r>
              <a:rPr lang="en-GB" dirty="0"/>
              <a:t>Memorable experiences and building on existing knowledge and experiences.</a:t>
            </a:r>
          </a:p>
        </p:txBody>
      </p:sp>
      <p:sp>
        <p:nvSpPr>
          <p:cNvPr id="3" name="TextBox 2">
            <a:extLst>
              <a:ext uri="{FF2B5EF4-FFF2-40B4-BE49-F238E27FC236}">
                <a16:creationId xmlns:a16="http://schemas.microsoft.com/office/drawing/2014/main" id="{95423C52-C163-48DB-83FC-D74E03C191FB}"/>
              </a:ext>
            </a:extLst>
          </p:cNvPr>
          <p:cNvSpPr txBox="1"/>
          <p:nvPr/>
        </p:nvSpPr>
        <p:spPr>
          <a:xfrm>
            <a:off x="8184444" y="2540000"/>
            <a:ext cx="2980267" cy="369332"/>
          </a:xfrm>
          <a:prstGeom prst="rect">
            <a:avLst/>
          </a:prstGeom>
          <a:noFill/>
        </p:spPr>
        <p:txBody>
          <a:bodyPr wrap="square" rtlCol="0">
            <a:spAutoFit/>
          </a:bodyPr>
          <a:lstStyle/>
          <a:p>
            <a:endParaRPr lang="en-GB" dirty="0"/>
          </a:p>
        </p:txBody>
      </p:sp>
      <p:pic>
        <p:nvPicPr>
          <p:cNvPr id="6" name="Picture 5">
            <a:extLst>
              <a:ext uri="{FF2B5EF4-FFF2-40B4-BE49-F238E27FC236}">
                <a16:creationId xmlns:a16="http://schemas.microsoft.com/office/drawing/2014/main" id="{422B49A4-E458-447F-AC63-BE127B949F4A}"/>
              </a:ext>
            </a:extLst>
          </p:cNvPr>
          <p:cNvPicPr>
            <a:picLocks noChangeAspect="1"/>
          </p:cNvPicPr>
          <p:nvPr/>
        </p:nvPicPr>
        <p:blipFill>
          <a:blip r:embed="rId2"/>
          <a:stretch>
            <a:fillRect/>
          </a:stretch>
        </p:blipFill>
        <p:spPr>
          <a:xfrm>
            <a:off x="450574" y="3275082"/>
            <a:ext cx="4595628" cy="3228446"/>
          </a:xfrm>
          <a:prstGeom prst="rect">
            <a:avLst/>
          </a:prstGeom>
        </p:spPr>
      </p:pic>
      <p:pic>
        <p:nvPicPr>
          <p:cNvPr id="8" name="Picture 7">
            <a:extLst>
              <a:ext uri="{FF2B5EF4-FFF2-40B4-BE49-F238E27FC236}">
                <a16:creationId xmlns:a16="http://schemas.microsoft.com/office/drawing/2014/main" id="{669C590B-37D9-4766-A23D-521134750955}"/>
              </a:ext>
            </a:extLst>
          </p:cNvPr>
          <p:cNvPicPr>
            <a:picLocks noChangeAspect="1"/>
          </p:cNvPicPr>
          <p:nvPr/>
        </p:nvPicPr>
        <p:blipFill>
          <a:blip r:embed="rId3"/>
          <a:stretch>
            <a:fillRect/>
          </a:stretch>
        </p:blipFill>
        <p:spPr>
          <a:xfrm>
            <a:off x="6228826" y="2909332"/>
            <a:ext cx="4266896" cy="3033950"/>
          </a:xfrm>
          <a:prstGeom prst="rect">
            <a:avLst/>
          </a:prstGeom>
        </p:spPr>
      </p:pic>
    </p:spTree>
    <p:extLst>
      <p:ext uri="{BB962C8B-B14F-4D97-AF65-F5344CB8AC3E}">
        <p14:creationId xmlns:p14="http://schemas.microsoft.com/office/powerpoint/2010/main" val="5776163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5423C52-C163-48DB-83FC-D74E03C191FB}"/>
              </a:ext>
            </a:extLst>
          </p:cNvPr>
          <p:cNvSpPr txBox="1"/>
          <p:nvPr/>
        </p:nvSpPr>
        <p:spPr>
          <a:xfrm>
            <a:off x="1790516" y="835887"/>
            <a:ext cx="3431822" cy="369332"/>
          </a:xfrm>
          <a:prstGeom prst="rect">
            <a:avLst/>
          </a:prstGeom>
          <a:noFill/>
        </p:spPr>
        <p:txBody>
          <a:bodyPr wrap="square" rtlCol="0">
            <a:spAutoFit/>
          </a:bodyPr>
          <a:lstStyle/>
          <a:p>
            <a:r>
              <a:rPr lang="en-GB" dirty="0">
                <a:latin typeface="Sassoon Primary" pitchFamily="50" charset="0"/>
              </a:rPr>
              <a:t>Supporting your child at home </a:t>
            </a:r>
          </a:p>
        </p:txBody>
      </p:sp>
      <p:pic>
        <p:nvPicPr>
          <p:cNvPr id="4" name="Picture 3">
            <a:extLst>
              <a:ext uri="{FF2B5EF4-FFF2-40B4-BE49-F238E27FC236}">
                <a16:creationId xmlns:a16="http://schemas.microsoft.com/office/drawing/2014/main" id="{EFAEAAFA-25AF-4425-A462-922872634B62}"/>
              </a:ext>
            </a:extLst>
          </p:cNvPr>
          <p:cNvPicPr>
            <a:picLocks noChangeAspect="1"/>
          </p:cNvPicPr>
          <p:nvPr/>
        </p:nvPicPr>
        <p:blipFill>
          <a:blip r:embed="rId2"/>
          <a:stretch>
            <a:fillRect/>
          </a:stretch>
        </p:blipFill>
        <p:spPr>
          <a:xfrm>
            <a:off x="769118" y="1368634"/>
            <a:ext cx="6771370" cy="4534873"/>
          </a:xfrm>
          <a:prstGeom prst="rect">
            <a:avLst/>
          </a:prstGeom>
        </p:spPr>
      </p:pic>
      <p:sp>
        <p:nvSpPr>
          <p:cNvPr id="6" name="TextBox 5">
            <a:extLst>
              <a:ext uri="{FF2B5EF4-FFF2-40B4-BE49-F238E27FC236}">
                <a16:creationId xmlns:a16="http://schemas.microsoft.com/office/drawing/2014/main" id="{72E37FF3-EBBD-4274-BE3E-F7E897944587}"/>
              </a:ext>
            </a:extLst>
          </p:cNvPr>
          <p:cNvSpPr txBox="1"/>
          <p:nvPr/>
        </p:nvSpPr>
        <p:spPr>
          <a:xfrm>
            <a:off x="8679683" y="2228671"/>
            <a:ext cx="2743200" cy="1200329"/>
          </a:xfrm>
          <a:prstGeom prst="rect">
            <a:avLst/>
          </a:prstGeom>
          <a:noFill/>
        </p:spPr>
        <p:txBody>
          <a:bodyPr wrap="square" rtlCol="0">
            <a:spAutoFit/>
          </a:bodyPr>
          <a:lstStyle/>
          <a:p>
            <a:r>
              <a:rPr lang="en-GB">
                <a:latin typeface="Sassoon Primary" pitchFamily="50" charset="0"/>
              </a:rPr>
              <a:t>On our school website is the parents guide with ideas to support your child at home. </a:t>
            </a:r>
            <a:endParaRPr lang="en-GB" dirty="0">
              <a:latin typeface="Sassoon Primary" pitchFamily="50" charset="0"/>
            </a:endParaRPr>
          </a:p>
        </p:txBody>
      </p:sp>
      <p:sp>
        <p:nvSpPr>
          <p:cNvPr id="7" name="TextBox 6">
            <a:extLst>
              <a:ext uri="{FF2B5EF4-FFF2-40B4-BE49-F238E27FC236}">
                <a16:creationId xmlns:a16="http://schemas.microsoft.com/office/drawing/2014/main" id="{C8C62DC8-8FC2-45B7-95A1-A086E257A9C5}"/>
              </a:ext>
            </a:extLst>
          </p:cNvPr>
          <p:cNvSpPr txBox="1"/>
          <p:nvPr/>
        </p:nvSpPr>
        <p:spPr>
          <a:xfrm>
            <a:off x="3273287" y="5934670"/>
            <a:ext cx="6096000" cy="923330"/>
          </a:xfrm>
          <a:prstGeom prst="rect">
            <a:avLst/>
          </a:prstGeom>
          <a:noFill/>
        </p:spPr>
        <p:txBody>
          <a:bodyPr wrap="square">
            <a:spAutoFit/>
          </a:bodyPr>
          <a:lstStyle/>
          <a:p>
            <a:r>
              <a:rPr lang="en-GB" dirty="0"/>
              <a:t>https://www.morleyvictoria.leeds.sch.uk/curriculum-1/school-curriculum/template-do-not-delete-1-1-1-1-1-1-1-1-1-8-1-1-1-3-1-1-1-1-2-4-1-1-1-1-1-2-2-1-4</a:t>
            </a:r>
          </a:p>
        </p:txBody>
      </p:sp>
    </p:spTree>
    <p:extLst>
      <p:ext uri="{BB962C8B-B14F-4D97-AF65-F5344CB8AC3E}">
        <p14:creationId xmlns:p14="http://schemas.microsoft.com/office/powerpoint/2010/main" val="77066331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6.9"/>
</p:tagLst>
</file>

<file path=ppt/tags/tag2.xml><?xml version="1.0" encoding="utf-8"?>
<p:tagLst xmlns:a="http://schemas.openxmlformats.org/drawingml/2006/main" xmlns:r="http://schemas.openxmlformats.org/officeDocument/2006/relationships" xmlns:p="http://schemas.openxmlformats.org/presentationml/2006/main">
  <p:tag name="TIMING" val="|76.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5325</TotalTime>
  <Words>782</Words>
  <Application>Microsoft Office PowerPoint</Application>
  <PresentationFormat>Widescreen</PresentationFormat>
  <Paragraphs>83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Arial</vt:lpstr>
      <vt:lpstr>Calibri</vt:lpstr>
      <vt:lpstr>Calibri Light</vt:lpstr>
      <vt:lpstr>Sassoon Primary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Precious</dc:creator>
  <cp:lastModifiedBy>K Precious</cp:lastModifiedBy>
  <cp:revision>46</cp:revision>
  <dcterms:created xsi:type="dcterms:W3CDTF">2021-03-10T13:08:44Z</dcterms:created>
  <dcterms:modified xsi:type="dcterms:W3CDTF">2021-12-08T13:15:35Z</dcterms:modified>
</cp:coreProperties>
</file>