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62" r:id="rId3"/>
    <p:sldId id="257" r:id="rId4"/>
    <p:sldId id="258" r:id="rId5"/>
    <p:sldId id="267" r:id="rId6"/>
    <p:sldId id="263" r:id="rId7"/>
    <p:sldId id="264" r:id="rId8"/>
    <p:sldId id="259" r:id="rId9"/>
    <p:sldId id="266" r:id="rId10"/>
    <p:sldId id="268" r:id="rId11"/>
    <p:sldId id="260" r:id="rId12"/>
    <p:sldId id="265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9DA7B-C2D2-49D8-99E6-8365E15FA667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17F99-C870-42D5-B891-6D9540B23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84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Year 6 Reading Workshop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C000"/>
                </a:solidFill>
              </a:rPr>
              <a:t>Mr Precious </a:t>
            </a:r>
            <a:r>
              <a:rPr lang="en-GB" sz="4000">
                <a:solidFill>
                  <a:srgbClr val="FFC000"/>
                </a:solidFill>
              </a:rPr>
              <a:t>and Mrs Bode </a:t>
            </a:r>
            <a:endParaRPr lang="en-GB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1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002" y="1799981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sz="2400" dirty="0"/>
              <a:t>1 in every 5 marks available were vocabulary questions. </a:t>
            </a:r>
          </a:p>
          <a:p>
            <a:r>
              <a:rPr lang="en-GB" sz="2400" dirty="0"/>
              <a:t>These appeared in a number of formats including: ‘tick one answer’, ‘find and copy one word’, and ‘find and copy a group of words…’. </a:t>
            </a:r>
          </a:p>
          <a:p>
            <a:r>
              <a:rPr lang="en-GB" sz="2400" dirty="0"/>
              <a:t>Vocabulary understanding needs to extend beyond the definition of single words and into understanding phrases and idioms.</a:t>
            </a:r>
          </a:p>
        </p:txBody>
      </p:sp>
    </p:spTree>
    <p:extLst>
      <p:ext uri="{BB962C8B-B14F-4D97-AF65-F5344CB8AC3E}">
        <p14:creationId xmlns:p14="http://schemas.microsoft.com/office/powerpoint/2010/main" val="3157064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3191"/>
            <a:ext cx="8596668" cy="47181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/>
              <a:t>Extract 3 2018 – fiction </a:t>
            </a:r>
          </a:p>
          <a:p>
            <a:r>
              <a:rPr lang="en-GB" sz="2000" dirty="0"/>
              <a:t>Fascination</a:t>
            </a:r>
          </a:p>
          <a:p>
            <a:r>
              <a:rPr lang="en-GB" sz="2000" dirty="0"/>
              <a:t>Ancestors</a:t>
            </a:r>
          </a:p>
          <a:p>
            <a:r>
              <a:rPr lang="en-GB" sz="2000" dirty="0"/>
              <a:t>Chamber pots</a:t>
            </a:r>
          </a:p>
          <a:p>
            <a:r>
              <a:rPr lang="en-GB" sz="2000" dirty="0"/>
              <a:t>Basins</a:t>
            </a:r>
          </a:p>
          <a:p>
            <a:r>
              <a:rPr lang="en-GB" sz="2000" dirty="0"/>
              <a:t>Generosity of space</a:t>
            </a:r>
          </a:p>
          <a:p>
            <a:r>
              <a:rPr lang="en-GB" sz="2000" dirty="0"/>
              <a:t>Vast horse chestnut</a:t>
            </a:r>
          </a:p>
          <a:p>
            <a:r>
              <a:rPr lang="en-GB" sz="2000" dirty="0"/>
              <a:t>Poignant</a:t>
            </a:r>
          </a:p>
          <a:p>
            <a:r>
              <a:rPr lang="en-GB" sz="2000" dirty="0"/>
              <a:t>Bygone age</a:t>
            </a:r>
          </a:p>
          <a:p>
            <a:r>
              <a:rPr lang="en-GB" sz="2000" dirty="0"/>
              <a:t>Elderly spinster</a:t>
            </a:r>
          </a:p>
          <a:p>
            <a:r>
              <a:rPr lang="en-GB" sz="2000" dirty="0"/>
              <a:t>Guardian</a:t>
            </a:r>
          </a:p>
          <a:p>
            <a:r>
              <a:rPr lang="en-GB" sz="2000" dirty="0"/>
              <a:t>Taken the car on business</a:t>
            </a:r>
          </a:p>
          <a:p>
            <a:r>
              <a:rPr lang="en-GB" sz="2000" dirty="0"/>
              <a:t>Left to my own devices,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11581" y="1323190"/>
            <a:ext cx="8596668" cy="4718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Most remote</a:t>
            </a:r>
          </a:p>
          <a:p>
            <a:r>
              <a:rPr lang="en-GB" sz="2000" dirty="0"/>
              <a:t>Glancing idly</a:t>
            </a:r>
          </a:p>
          <a:p>
            <a:r>
              <a:rPr lang="en-GB" sz="2000" dirty="0"/>
              <a:t>Recesses of the shelf</a:t>
            </a:r>
          </a:p>
          <a:p>
            <a:r>
              <a:rPr lang="en-GB" sz="2000" dirty="0"/>
              <a:t>I reached in and drew it out</a:t>
            </a:r>
          </a:p>
          <a:p>
            <a:r>
              <a:rPr lang="en-GB" sz="2000" dirty="0"/>
              <a:t>Pillar of stone</a:t>
            </a:r>
          </a:p>
          <a:p>
            <a:r>
              <a:rPr lang="en-GB" sz="2000" dirty="0"/>
              <a:t>Fashioned by hand</a:t>
            </a:r>
          </a:p>
          <a:p>
            <a:r>
              <a:rPr lang="en-GB" sz="2000" dirty="0"/>
              <a:t>Precisely</a:t>
            </a:r>
          </a:p>
          <a:p>
            <a:r>
              <a:rPr lang="en-GB" sz="2000" dirty="0"/>
              <a:t>Dawned on me</a:t>
            </a:r>
          </a:p>
          <a:p>
            <a:r>
              <a:rPr lang="en-GB" sz="2000" dirty="0"/>
              <a:t>Debris </a:t>
            </a:r>
          </a:p>
          <a:p>
            <a:r>
              <a:rPr lang="en-GB" sz="2000" dirty="0"/>
              <a:t>Thick network of cobwebs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Font typeface="Wingdings 3" charset="2"/>
              <a:buNone/>
            </a:pPr>
            <a:endParaRPr lang="en-GB" sz="2000" dirty="0"/>
          </a:p>
          <a:p>
            <a:pPr marL="0" indent="0">
              <a:buFont typeface="Wingdings 3" charset="2"/>
              <a:buNone/>
            </a:pPr>
            <a:endParaRPr lang="en-GB" dirty="0"/>
          </a:p>
          <a:p>
            <a:pPr marL="0" indent="0">
              <a:buFont typeface="Wingdings 3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195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Thank you for coming along today.</a:t>
            </a:r>
          </a:p>
          <a:p>
            <a:endParaRPr lang="en-GB" sz="4400" dirty="0"/>
          </a:p>
          <a:p>
            <a:r>
              <a:rPr lang="en-GB" sz="4400" dirty="0"/>
              <a:t>If you have any questions please ask</a:t>
            </a:r>
          </a:p>
        </p:txBody>
      </p:sp>
    </p:spTree>
    <p:extLst>
      <p:ext uri="{BB962C8B-B14F-4D97-AF65-F5344CB8AC3E}">
        <p14:creationId xmlns:p14="http://schemas.microsoft.com/office/powerpoint/2010/main" val="249806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Stamina in SATs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/>
              <a:t>Read and understand 3 unseen extracts – this could be poetry, non-fiction or fiction. These could be linked to anything and not necessarily </a:t>
            </a:r>
            <a:r>
              <a:rPr lang="en-GB" sz="2200" i="1" dirty="0"/>
              <a:t>relevant </a:t>
            </a:r>
            <a:r>
              <a:rPr lang="en-GB" sz="2200" dirty="0"/>
              <a:t>to the children. </a:t>
            </a:r>
          </a:p>
          <a:p>
            <a:r>
              <a:rPr lang="en-GB" sz="2200" dirty="0"/>
              <a:t>Read and understand 38 questions including several different question types.</a:t>
            </a:r>
          </a:p>
          <a:p>
            <a:r>
              <a:rPr lang="en-GB" sz="2200" dirty="0"/>
              <a:t>Recognise what skill is needed to answer the question (prediction, interference, retrieval and deduction, word meaning)</a:t>
            </a:r>
          </a:p>
          <a:p>
            <a:r>
              <a:rPr lang="en-GB" sz="2200" dirty="0"/>
              <a:t>Do all of this in an hour!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63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Reading Stamina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856" y="1299203"/>
            <a:ext cx="7788537" cy="4785685"/>
          </a:xfrm>
        </p:spPr>
      </p:pic>
    </p:spTree>
    <p:extLst>
      <p:ext uri="{BB962C8B-B14F-4D97-AF65-F5344CB8AC3E}">
        <p14:creationId xmlns:p14="http://schemas.microsoft.com/office/powerpoint/2010/main" val="112509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Reading Stamina 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494" y="1370931"/>
            <a:ext cx="7007717" cy="5244630"/>
          </a:xfrm>
        </p:spPr>
      </p:pic>
    </p:spTree>
    <p:extLst>
      <p:ext uri="{BB962C8B-B14F-4D97-AF65-F5344CB8AC3E}">
        <p14:creationId xmlns:p14="http://schemas.microsoft.com/office/powerpoint/2010/main" val="384005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Our children as readers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What Do We Want for Our Children? </a:t>
            </a:r>
          </a:p>
          <a:p>
            <a:r>
              <a:rPr lang="en-GB" sz="2400" dirty="0"/>
              <a:t>To read for pleasure </a:t>
            </a:r>
          </a:p>
          <a:p>
            <a:r>
              <a:rPr lang="en-GB" sz="2400" dirty="0"/>
              <a:t>To be able to choose what they would like to read for themselves </a:t>
            </a:r>
          </a:p>
          <a:p>
            <a:r>
              <a:rPr lang="en-GB" sz="2400" dirty="0"/>
              <a:t>To read with understanding (comprehension) </a:t>
            </a:r>
          </a:p>
          <a:p>
            <a:r>
              <a:rPr lang="en-GB" sz="2400" dirty="0"/>
              <a:t>To read with expression </a:t>
            </a:r>
          </a:p>
          <a:p>
            <a:r>
              <a:rPr lang="en-GB" sz="2400" dirty="0"/>
              <a:t>To be able to summarise what has been read </a:t>
            </a:r>
          </a:p>
          <a:p>
            <a:r>
              <a:rPr lang="en-GB" sz="2400" dirty="0"/>
              <a:t>To have reasons for preferences in what they read</a:t>
            </a:r>
          </a:p>
        </p:txBody>
      </p:sp>
    </p:spTree>
    <p:extLst>
      <p:ext uri="{BB962C8B-B14F-4D97-AF65-F5344CB8AC3E}">
        <p14:creationId xmlns:p14="http://schemas.microsoft.com/office/powerpoint/2010/main" val="383901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Active Reader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200" dirty="0"/>
              <a:t>An </a:t>
            </a:r>
            <a:r>
              <a:rPr lang="en-GB" sz="2200" b="1" dirty="0"/>
              <a:t>active</a:t>
            </a:r>
            <a:r>
              <a:rPr lang="en-GB" sz="2200" dirty="0"/>
              <a:t> </a:t>
            </a:r>
            <a:r>
              <a:rPr lang="en-GB" sz="2200" b="1" dirty="0"/>
              <a:t>reader</a:t>
            </a:r>
            <a:r>
              <a:rPr lang="en-GB" sz="2200" dirty="0"/>
              <a:t> is a </a:t>
            </a:r>
            <a:r>
              <a:rPr lang="en-GB" sz="2200" b="1" dirty="0"/>
              <a:t>reader</a:t>
            </a:r>
            <a:r>
              <a:rPr lang="en-GB" sz="2200" dirty="0"/>
              <a:t> who:</a:t>
            </a:r>
          </a:p>
          <a:p>
            <a:r>
              <a:rPr lang="en-GB" sz="2200" dirty="0"/>
              <a:t> pays attention to the reading and who draws conclusions</a:t>
            </a:r>
          </a:p>
          <a:p>
            <a:r>
              <a:rPr lang="en-GB" sz="2200" dirty="0"/>
              <a:t> make predictions</a:t>
            </a:r>
          </a:p>
          <a:p>
            <a:r>
              <a:rPr lang="en-GB" sz="2200" dirty="0"/>
              <a:t>imagines himself/herself as the character</a:t>
            </a:r>
          </a:p>
          <a:p>
            <a:r>
              <a:rPr lang="en-GB" sz="2200" dirty="0"/>
              <a:t> re-reads passages that he/she does not understand</a:t>
            </a:r>
          </a:p>
          <a:p>
            <a:r>
              <a:rPr lang="en-GB" sz="2200" dirty="0"/>
              <a:t>Thinking in the background and using their general knowledge to support understanding </a:t>
            </a:r>
          </a:p>
          <a:p>
            <a:endParaRPr lang="en-GB" sz="2200" dirty="0"/>
          </a:p>
          <a:p>
            <a:r>
              <a:rPr lang="en-GB" sz="2200" dirty="0"/>
              <a:t>This needs to be modelled in whole school reading, reading aloud, shared reading. </a:t>
            </a:r>
          </a:p>
        </p:txBody>
      </p:sp>
    </p:spTree>
    <p:extLst>
      <p:ext uri="{BB962C8B-B14F-4D97-AF65-F5344CB8AC3E}">
        <p14:creationId xmlns:p14="http://schemas.microsoft.com/office/powerpoint/2010/main" val="211112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Stage 2 </a:t>
            </a:r>
            <a:r>
              <a:rPr lang="en-GB"/>
              <a:t>Reading Test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9373"/>
            <a:ext cx="8596668" cy="3880773"/>
          </a:xfrm>
        </p:spPr>
        <p:txBody>
          <a:bodyPr>
            <a:normAutofit fontScale="62500" lnSpcReduction="20000"/>
          </a:bodyPr>
          <a:lstStyle/>
          <a:p>
            <a:r>
              <a:rPr lang="en-GB" sz="2900" dirty="0"/>
              <a:t>22 marks came from domain: Make inferences from the text/explain and justify inferences with evidence from the text. </a:t>
            </a:r>
          </a:p>
          <a:p>
            <a:endParaRPr lang="en-GB" sz="2900" dirty="0"/>
          </a:p>
          <a:p>
            <a:r>
              <a:rPr lang="en-GB" sz="2900" dirty="0"/>
              <a:t>13 marks came from domain: Retrieve and record information/identify key details from fiction and non-fiction. </a:t>
            </a:r>
          </a:p>
          <a:p>
            <a:endParaRPr lang="en-GB" sz="2900" dirty="0"/>
          </a:p>
          <a:p>
            <a:r>
              <a:rPr lang="en-GB" sz="2900" dirty="0"/>
              <a:t>10 marks came from domain: Give/explain the meaning of words in context. </a:t>
            </a:r>
          </a:p>
          <a:p>
            <a:endParaRPr lang="en-GB" sz="2900" dirty="0"/>
          </a:p>
          <a:p>
            <a:r>
              <a:rPr lang="en-GB" sz="2900" dirty="0"/>
              <a:t>3 marks came from the domain: Summarise main ideas from more than one paragraph.</a:t>
            </a:r>
          </a:p>
          <a:p>
            <a:endParaRPr lang="en-GB" sz="2900" dirty="0"/>
          </a:p>
          <a:p>
            <a:r>
              <a:rPr lang="en-GB" sz="2900" dirty="0"/>
              <a:t>2 marks came from the domain: Make comparisons within the text.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103861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Inference and deduction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Deduction is typically more factual based</a:t>
            </a:r>
          </a:p>
          <a:p>
            <a:r>
              <a:rPr lang="en-GB" sz="2000" dirty="0"/>
              <a:t>Inference has an element of guesswork ‘Reading between the lines’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example, if the police find a body in the library with a knife sticking out, the deduction would be that they had been murdered. </a:t>
            </a:r>
          </a:p>
          <a:p>
            <a:pPr marL="0" indent="0">
              <a:buNone/>
            </a:pPr>
            <a:r>
              <a:rPr lang="en-GB" sz="2000" dirty="0"/>
              <a:t>The inference would be that someone didn't like them. </a:t>
            </a:r>
          </a:p>
          <a:p>
            <a:pPr marL="0" indent="0">
              <a:buNone/>
            </a:pPr>
            <a:r>
              <a:rPr lang="en-GB" sz="2000" dirty="0"/>
              <a:t>In Kensuke's Kingdom, when water and food are left beside Michael the deduction is that someone else lives on the island. </a:t>
            </a:r>
          </a:p>
          <a:p>
            <a:pPr marL="0" indent="0">
              <a:buNone/>
            </a:pPr>
            <a:r>
              <a:rPr lang="en-GB" sz="2000" dirty="0"/>
              <a:t>The inference is that they care for Michael, but don't want him to know anything about them.</a:t>
            </a:r>
          </a:p>
        </p:txBody>
      </p:sp>
    </p:spTree>
    <p:extLst>
      <p:ext uri="{BB962C8B-B14F-4D97-AF65-F5344CB8AC3E}">
        <p14:creationId xmlns:p14="http://schemas.microsoft.com/office/powerpoint/2010/main" val="72397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Parents Can Help With Inference Skills - Inference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How can you tell?</a:t>
            </a:r>
          </a:p>
          <a:p>
            <a:r>
              <a:rPr lang="en-GB" sz="2000" dirty="0"/>
              <a:t>Why?</a:t>
            </a:r>
          </a:p>
          <a:p>
            <a:r>
              <a:rPr lang="en-GB" sz="2000" dirty="0"/>
              <a:t>How do you know?</a:t>
            </a:r>
          </a:p>
          <a:p>
            <a:r>
              <a:rPr lang="en-GB" sz="2000" dirty="0"/>
              <a:t>What evidence can you find?</a:t>
            </a:r>
          </a:p>
          <a:p>
            <a:r>
              <a:rPr lang="en-GB" sz="2000" dirty="0"/>
              <a:t>Do you think?</a:t>
            </a:r>
          </a:p>
          <a:p>
            <a:r>
              <a:rPr lang="en-GB" sz="2000" dirty="0"/>
              <a:t>In what ways?</a:t>
            </a:r>
          </a:p>
          <a:p>
            <a:r>
              <a:rPr lang="en-GB" sz="2000" dirty="0"/>
              <a:t>According to the text?</a:t>
            </a:r>
          </a:p>
          <a:p>
            <a:r>
              <a:rPr lang="en-GB" sz="2000" dirty="0"/>
              <a:t>What was the authors intention?</a:t>
            </a:r>
          </a:p>
        </p:txBody>
      </p:sp>
    </p:spTree>
    <p:extLst>
      <p:ext uri="{BB962C8B-B14F-4D97-AF65-F5344CB8AC3E}">
        <p14:creationId xmlns:p14="http://schemas.microsoft.com/office/powerpoint/2010/main" val="30621541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450</TotalTime>
  <Words>592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Year 6 Reading Workshop </vt:lpstr>
      <vt:lpstr>Stamina in SATs </vt:lpstr>
      <vt:lpstr>Reading Stamina</vt:lpstr>
      <vt:lpstr>Reading Stamina </vt:lpstr>
      <vt:lpstr>Our children as readers</vt:lpstr>
      <vt:lpstr>Active Reader</vt:lpstr>
      <vt:lpstr>Key Stage 2 Reading Test 2018</vt:lpstr>
      <vt:lpstr>Inference and deduction skills</vt:lpstr>
      <vt:lpstr>How Parents Can Help With Inference Skills - Inference Questions</vt:lpstr>
      <vt:lpstr>Vocabulary</vt:lpstr>
      <vt:lpstr>Language Development </vt:lpstr>
      <vt:lpstr>PowerPoint Presentation</vt:lpstr>
    </vt:vector>
  </TitlesOfParts>
  <Company>Connect-Up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Reading Workshop</dc:title>
  <dc:creator>K Precious</dc:creator>
  <cp:lastModifiedBy>Annie Britton</cp:lastModifiedBy>
  <cp:revision>23</cp:revision>
  <cp:lastPrinted>2018-03-19T13:07:57Z</cp:lastPrinted>
  <dcterms:created xsi:type="dcterms:W3CDTF">2018-03-13T13:08:23Z</dcterms:created>
  <dcterms:modified xsi:type="dcterms:W3CDTF">2021-05-28T12:06:27Z</dcterms:modified>
</cp:coreProperties>
</file>