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2" r:id="rId9"/>
    <p:sldId id="263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486BC-66EE-442C-B161-245D8F920B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BAA874-0017-4435-B16A-8612B40F03B2}">
      <dgm:prSet/>
      <dgm:spPr/>
      <dgm:t>
        <a:bodyPr/>
        <a:lstStyle/>
        <a:p>
          <a:r>
            <a:rPr lang="en-US" b="1"/>
            <a:t>Reading – The Master Skill</a:t>
          </a:r>
          <a:endParaRPr lang="en-US"/>
        </a:p>
      </dgm:t>
    </dgm:pt>
    <dgm:pt modelId="{B1924194-683E-4F6F-93EB-938A9EE91225}" type="parTrans" cxnId="{E4F89063-38B5-45EE-9D19-D1D6B4A36236}">
      <dgm:prSet/>
      <dgm:spPr/>
      <dgm:t>
        <a:bodyPr/>
        <a:lstStyle/>
        <a:p>
          <a:endParaRPr lang="en-US"/>
        </a:p>
      </dgm:t>
    </dgm:pt>
    <dgm:pt modelId="{E3CDC07A-7F31-4415-A385-31741D8AE708}" type="sibTrans" cxnId="{E4F89063-38B5-45EE-9D19-D1D6B4A36236}">
      <dgm:prSet/>
      <dgm:spPr/>
      <dgm:t>
        <a:bodyPr/>
        <a:lstStyle/>
        <a:p>
          <a:endParaRPr lang="en-US"/>
        </a:p>
      </dgm:t>
    </dgm:pt>
    <dgm:pt modelId="{3354D1B0-3B29-4122-BC24-6E20E47CE5EB}">
      <dgm:prSet/>
      <dgm:spPr/>
      <dgm:t>
        <a:bodyPr/>
        <a:lstStyle/>
        <a:p>
          <a:r>
            <a:rPr lang="en-US"/>
            <a:t>Supporting your child with their reading at home</a:t>
          </a:r>
        </a:p>
      </dgm:t>
    </dgm:pt>
    <dgm:pt modelId="{2E5689FA-730C-4CCE-8391-B14144A14BD0}" type="parTrans" cxnId="{11EFB4A8-D619-481A-AD40-7D0C13A59653}">
      <dgm:prSet/>
      <dgm:spPr/>
      <dgm:t>
        <a:bodyPr/>
        <a:lstStyle/>
        <a:p>
          <a:endParaRPr lang="en-US"/>
        </a:p>
      </dgm:t>
    </dgm:pt>
    <dgm:pt modelId="{DCA1B011-DEB3-40F8-8714-7E81C2A0746C}" type="sibTrans" cxnId="{11EFB4A8-D619-481A-AD40-7D0C13A59653}">
      <dgm:prSet/>
      <dgm:spPr/>
      <dgm:t>
        <a:bodyPr/>
        <a:lstStyle/>
        <a:p>
          <a:endParaRPr lang="en-US"/>
        </a:p>
      </dgm:t>
    </dgm:pt>
    <dgm:pt modelId="{4512B3BF-F290-475A-AF87-94C58E3464B0}">
      <dgm:prSet/>
      <dgm:spPr/>
      <dgm:t>
        <a:bodyPr/>
        <a:lstStyle/>
        <a:p>
          <a:r>
            <a:rPr lang="en-US" dirty="0"/>
            <a:t>Year 2 and Year 3</a:t>
          </a:r>
        </a:p>
      </dgm:t>
    </dgm:pt>
    <dgm:pt modelId="{D52DFEDE-4ABF-4C0B-9BAB-3768C581924E}" type="parTrans" cxnId="{723FF5A7-AC92-49AF-9759-39922CD2D83A}">
      <dgm:prSet/>
      <dgm:spPr/>
      <dgm:t>
        <a:bodyPr/>
        <a:lstStyle/>
        <a:p>
          <a:endParaRPr lang="en-US"/>
        </a:p>
      </dgm:t>
    </dgm:pt>
    <dgm:pt modelId="{F5D7283C-218A-485E-A8FA-FB61D87AD3A2}" type="sibTrans" cxnId="{723FF5A7-AC92-49AF-9759-39922CD2D83A}">
      <dgm:prSet/>
      <dgm:spPr/>
      <dgm:t>
        <a:bodyPr/>
        <a:lstStyle/>
        <a:p>
          <a:endParaRPr lang="en-US"/>
        </a:p>
      </dgm:t>
    </dgm:pt>
    <dgm:pt modelId="{8BE25C50-07E2-445F-A6DA-0EF37291B3E8}" type="pres">
      <dgm:prSet presAssocID="{A90486BC-66EE-442C-B161-245D8F920B01}" presName="linear" presStyleCnt="0">
        <dgm:presLayoutVars>
          <dgm:animLvl val="lvl"/>
          <dgm:resizeHandles val="exact"/>
        </dgm:presLayoutVars>
      </dgm:prSet>
      <dgm:spPr/>
    </dgm:pt>
    <dgm:pt modelId="{536EA9A7-4113-4FC7-B90A-D6DC1EF4E7BD}" type="pres">
      <dgm:prSet presAssocID="{CEBAA874-0017-4435-B16A-8612B40F03B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21D3551-E96E-4D8C-B53E-03C39647DEA5}" type="pres">
      <dgm:prSet presAssocID="{CEBAA874-0017-4435-B16A-8612B40F03B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38D4336-9F9F-435C-A9D8-84A53B8CA900}" type="presOf" srcId="{4512B3BF-F290-475A-AF87-94C58E3464B0}" destId="{321D3551-E96E-4D8C-B53E-03C39647DEA5}" srcOrd="0" destOrd="1" presId="urn:microsoft.com/office/officeart/2005/8/layout/vList2"/>
    <dgm:cxn modelId="{6E64B061-343E-45A8-8DB6-07EA2656D5CD}" type="presOf" srcId="{A90486BC-66EE-442C-B161-245D8F920B01}" destId="{8BE25C50-07E2-445F-A6DA-0EF37291B3E8}" srcOrd="0" destOrd="0" presId="urn:microsoft.com/office/officeart/2005/8/layout/vList2"/>
    <dgm:cxn modelId="{E4F89063-38B5-45EE-9D19-D1D6B4A36236}" srcId="{A90486BC-66EE-442C-B161-245D8F920B01}" destId="{CEBAA874-0017-4435-B16A-8612B40F03B2}" srcOrd="0" destOrd="0" parTransId="{B1924194-683E-4F6F-93EB-938A9EE91225}" sibTransId="{E3CDC07A-7F31-4415-A385-31741D8AE708}"/>
    <dgm:cxn modelId="{65BD624A-29D3-42AB-AF75-BCD7F4E02DA7}" type="presOf" srcId="{3354D1B0-3B29-4122-BC24-6E20E47CE5EB}" destId="{321D3551-E96E-4D8C-B53E-03C39647DEA5}" srcOrd="0" destOrd="0" presId="urn:microsoft.com/office/officeart/2005/8/layout/vList2"/>
    <dgm:cxn modelId="{723FF5A7-AC92-49AF-9759-39922CD2D83A}" srcId="{CEBAA874-0017-4435-B16A-8612B40F03B2}" destId="{4512B3BF-F290-475A-AF87-94C58E3464B0}" srcOrd="1" destOrd="0" parTransId="{D52DFEDE-4ABF-4C0B-9BAB-3768C581924E}" sibTransId="{F5D7283C-218A-485E-A8FA-FB61D87AD3A2}"/>
    <dgm:cxn modelId="{11EFB4A8-D619-481A-AD40-7D0C13A59653}" srcId="{CEBAA874-0017-4435-B16A-8612B40F03B2}" destId="{3354D1B0-3B29-4122-BC24-6E20E47CE5EB}" srcOrd="0" destOrd="0" parTransId="{2E5689FA-730C-4CCE-8391-B14144A14BD0}" sibTransId="{DCA1B011-DEB3-40F8-8714-7E81C2A0746C}"/>
    <dgm:cxn modelId="{B090F0E4-6986-4743-A59D-58CC05F0F5C9}" type="presOf" srcId="{CEBAA874-0017-4435-B16A-8612B40F03B2}" destId="{536EA9A7-4113-4FC7-B90A-D6DC1EF4E7BD}" srcOrd="0" destOrd="0" presId="urn:microsoft.com/office/officeart/2005/8/layout/vList2"/>
    <dgm:cxn modelId="{31297785-D924-4DC3-AEB7-230B5D01F133}" type="presParOf" srcId="{8BE25C50-07E2-445F-A6DA-0EF37291B3E8}" destId="{536EA9A7-4113-4FC7-B90A-D6DC1EF4E7BD}" srcOrd="0" destOrd="0" presId="urn:microsoft.com/office/officeart/2005/8/layout/vList2"/>
    <dgm:cxn modelId="{1555D0EE-43C2-4E26-A377-6B2A3B0D281B}" type="presParOf" srcId="{8BE25C50-07E2-445F-A6DA-0EF37291B3E8}" destId="{321D3551-E96E-4D8C-B53E-03C39647DEA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EA9A7-4113-4FC7-B90A-D6DC1EF4E7BD}">
      <dsp:nvSpPr>
        <dsp:cNvPr id="0" name=""/>
        <dsp:cNvSpPr/>
      </dsp:nvSpPr>
      <dsp:spPr>
        <a:xfrm>
          <a:off x="0" y="96128"/>
          <a:ext cx="10515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Reading – The Master Skill</a:t>
          </a:r>
          <a:endParaRPr lang="en-US" sz="6500" kern="1200"/>
        </a:p>
      </dsp:txBody>
      <dsp:txXfrm>
        <a:off x="76105" y="172233"/>
        <a:ext cx="10363390" cy="1406815"/>
      </dsp:txXfrm>
    </dsp:sp>
    <dsp:sp modelId="{321D3551-E96E-4D8C-B53E-03C39647DEA5}">
      <dsp:nvSpPr>
        <dsp:cNvPr id="0" name=""/>
        <dsp:cNvSpPr/>
      </dsp:nvSpPr>
      <dsp:spPr>
        <a:xfrm>
          <a:off x="0" y="1655154"/>
          <a:ext cx="10515600" cy="248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/>
            <a:t>Supporting your child with their reading at home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Year 2 and Year 3</a:t>
          </a:r>
        </a:p>
      </dsp:txBody>
      <dsp:txXfrm>
        <a:off x="0" y="1655154"/>
        <a:ext cx="10515600" cy="2489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B5F49-6FE4-4E3F-85BE-2B70279C9A1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48417-C970-435A-98B1-A85D7533C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0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1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5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0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A10ECD-E31C-C045-91E4-464355CE7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27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3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D16A-947D-0947-B06E-87440A43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96E36-7F97-9B49-917A-CDB59BD15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9838E-6722-4346-B62A-E8BB9123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5377C-6042-9E4A-BA98-92437C9A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B2D41-147C-C548-9507-0C9718B9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9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DD26A-3516-A84E-969F-4A287A458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5395E-65D6-AA4E-9C7F-883570F04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6604-1145-454F-9329-31B94165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D4F56-675A-E443-ACCE-A8D4B45C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7F7F0-0158-1C44-9B43-C6C03DBD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4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CF05-7E06-CE43-8248-DEECF83E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848A3-B8B2-8749-9F1C-0AEC08B8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82FC-AF61-744C-AE2B-B3556C2C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570FD-1CE0-0845-9A13-AAB2F730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605B6-0783-D045-BF01-5E0E2204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0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E26A-4A1D-D64B-B4EB-AA2BCD4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7EAA-DBD0-014F-802F-637C946F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D515-8F6B-834F-BA1F-C410C753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55F78-A711-E84A-8E10-038236A7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9A9A4-0AB5-4648-890E-875AA152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76E6-DEB7-9648-8D83-C3D46DA6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D3D99-2D4B-2746-93C2-21F5F9676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C1689-D58E-A844-B650-24FDA463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4BACA-5E5F-BD46-B610-0CC12553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21DB-1652-F241-983C-111CB494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F3185-CF5C-F346-BCF9-628160FF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0BE4-A9E4-F044-BAF5-6958C496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5F3D2-166E-D746-94F7-39939CDEE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9D37E-993A-E44F-A8D2-EF5C20F38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6138-AECC-9045-B4B8-AF29FC79D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CB4D0-D5B8-FC42-BF2F-647D373B8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A8252-F5CE-254C-8958-F9924E15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30036-01A2-D841-A5A3-923391E5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07C3B-8CDB-3648-98DC-AA2AF8B9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6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42CA-D29F-9B42-9738-DA8AAB87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7C9E9-74B9-5C45-9EA8-9F0BF02F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84066-5871-F94B-8B67-3C3F9870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726A4-9C64-E245-AC30-29AA4CEB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84061-2952-8048-A985-5A974FB9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E363B-2975-4047-98E0-6E15DA1C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8D196-9ECB-B74D-9F75-A10C6422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04A8-6EA0-934F-AE1B-72084758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7937-277F-8545-A263-484B6EF4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CD66A-2237-E348-9F32-C6BCB5BF9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F6749-BBE1-334F-AE6C-0BC6BD5F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34CDD-9117-B14E-9111-83780805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32CB4-B282-F84B-888C-21C4B59A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5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1FAD-2752-CC44-A539-7A96259C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5EE71-FA74-7847-ACDF-FDB60F129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A000F-2FC2-6242-9814-8AB18BBFA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868F1-6884-FC44-91D1-4B9940A9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254CB-FEC8-024B-B2D0-DA113E40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4DEE2-0F7C-8B4A-AA9E-DA39E8EE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7D646-52B1-0B49-B3FD-93EA11A2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0217-161C-AA4B-979C-8BACB2EE9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4A001-2BF4-074D-84E2-96B30F7A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5CD66-7A3F-B146-B186-3C619E309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03B4D-27CA-6746-AB30-19611BAB2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3B1F3-16C9-6D42-AF38-2B3B5D2BE8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82707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59559A-B093-574B-A74D-1C2F4EE51F7F}"/>
              </a:ext>
            </a:extLst>
          </p:cNvPr>
          <p:cNvSpPr txBox="1">
            <a:spLocks/>
          </p:cNvSpPr>
          <p:nvPr userDrawn="1"/>
        </p:nvSpPr>
        <p:spPr>
          <a:xfrm>
            <a:off x="838200" y="154368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273B6F-5105-194F-BA38-B4AC39F6F628}"/>
              </a:ext>
            </a:extLst>
          </p:cNvPr>
          <p:cNvSpPr txBox="1">
            <a:spLocks/>
          </p:cNvSpPr>
          <p:nvPr userDrawn="1"/>
        </p:nvSpPr>
        <p:spPr>
          <a:xfrm>
            <a:off x="838200" y="300418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9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11" Type="http://schemas.openxmlformats.org/officeDocument/2006/relationships/image" Target="../media/image25.emf"/><Relationship Id="rId5" Type="http://schemas.openxmlformats.org/officeDocument/2006/relationships/image" Target="../media/image7.wmf"/><Relationship Id="rId10" Type="http://schemas.openxmlformats.org/officeDocument/2006/relationships/image" Target="../media/image24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nces.ed.gov/pubs2002/2002125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95865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838200" y="3004185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B890D-2959-4747-BA72-5A3B88E57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587" y="4808120"/>
            <a:ext cx="3276600" cy="1400175"/>
          </a:xfrm>
          <a:prstGeom prst="rect">
            <a:avLst/>
          </a:prstGeom>
        </p:spPr>
      </p:pic>
      <p:graphicFrame>
        <p:nvGraphicFramePr>
          <p:cNvPr id="9" name="Title 1">
            <a:extLst>
              <a:ext uri="{FF2B5EF4-FFF2-40B4-BE49-F238E27FC236}">
                <a16:creationId xmlns:a16="http://schemas.microsoft.com/office/drawing/2014/main" id="{8C7DE837-E497-4207-A320-6FFAF6F1A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146888"/>
              </p:ext>
            </p:extLst>
          </p:nvPr>
        </p:nvGraphicFramePr>
        <p:xfrm>
          <a:off x="867033" y="1967837"/>
          <a:ext cx="10515600" cy="424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372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9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22601" y="1347926"/>
            <a:ext cx="11746797" cy="736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Reading for pleasure with understanding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Whole class reading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Stamina for reading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Question/inference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Connections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Reading is the gateway to all subjects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D639D-731D-45DD-AEED-F95A8102D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0183" y="4542100"/>
            <a:ext cx="2909211" cy="19359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68C1E-F5F1-4AD9-8957-0E9756FD6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001" y="4330384"/>
            <a:ext cx="32766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5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10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52945" y="1498968"/>
            <a:ext cx="9075267" cy="3192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Magnificent 7 reading skills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5EA1E-3DBC-4DE4-92AF-277DC4DE2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245" y="2404848"/>
            <a:ext cx="1978184" cy="1984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D1F7B7-6386-4983-8AF3-9DD51392A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1723" y="2344945"/>
            <a:ext cx="1800926" cy="2180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739734-8AF4-4622-B1F1-CD7698779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7394" y="2322472"/>
            <a:ext cx="1701414" cy="2180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EBC09C-6CE5-4D0A-B9DB-BA82E0393C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6813" y="2344945"/>
            <a:ext cx="1958401" cy="2031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C32599-C988-4E86-B8E8-9AB956581F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0933" y="4503157"/>
            <a:ext cx="1845570" cy="19702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DF430B-CF40-436E-ACCD-68F3A13E70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9651" y="4525353"/>
            <a:ext cx="1884840" cy="18659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7146BE-F561-47C5-A793-68D70C0893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683" y="4398711"/>
            <a:ext cx="1800927" cy="20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3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95865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838200" y="3004185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2AD7FB-5D9F-4A26-931E-2C23CE368877}"/>
              </a:ext>
            </a:extLst>
          </p:cNvPr>
          <p:cNvSpPr txBox="1">
            <a:spLocks/>
          </p:cNvSpPr>
          <p:nvPr/>
        </p:nvSpPr>
        <p:spPr>
          <a:xfrm>
            <a:off x="172663" y="2369992"/>
            <a:ext cx="10515600" cy="4240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SassoonCRInfant" panose="02010503020300020003" pitchFamily="2" charset="0"/>
                <a:cs typeface="Arial" panose="020B0604020202020204" pitchFamily="34" charset="0"/>
              </a:rPr>
              <a:t>Thank you for joining us!</a:t>
            </a:r>
          </a:p>
          <a:p>
            <a:pPr algn="ctr"/>
            <a:endParaRPr lang="en-US" sz="4000" b="1" dirty="0">
              <a:latin typeface="SassoonCRInfant" panose="02010503020300020003" pitchFamily="2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SassoonCRInfant" panose="02010503020300020003" pitchFamily="2" charset="0"/>
                <a:cs typeface="Arial" panose="020B0604020202020204" pitchFamily="34" charset="0"/>
              </a:rPr>
              <a:t>Please direct any questions to your child’s class teacher and they will be happy to help.</a:t>
            </a:r>
          </a:p>
          <a:p>
            <a:pPr algn="ctr"/>
            <a:endParaRPr lang="en-US" sz="4000" b="1" dirty="0">
              <a:latin typeface="SassoonCRInfant" panose="02010503020300020003" pitchFamily="2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SassoonCRInfant" panose="02010503020300020003" pitchFamily="2" charset="0"/>
                <a:cs typeface="Arial" panose="020B0604020202020204" pitchFamily="34" charset="0"/>
              </a:rPr>
              <a:t>Keep going, you are doing an amazing job!</a:t>
            </a:r>
            <a:endParaRPr lang="en-US" sz="4000" dirty="0">
              <a:latin typeface="SassoonCRInfant" panose="02010503020300020003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miley - Wikipedia">
            <a:extLst>
              <a:ext uri="{FF2B5EF4-FFF2-40B4-BE49-F238E27FC236}">
                <a16:creationId xmlns:a16="http://schemas.microsoft.com/office/drawing/2014/main" id="{9DF6062D-8870-4E6C-9557-9A8B503A7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76" y="2072839"/>
            <a:ext cx="1862691" cy="18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3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598881"/>
              </p:ext>
            </p:extLst>
          </p:nvPr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41581" y="2565111"/>
            <a:ext cx="8730555" cy="3780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as adults must try to d</a:t>
            </a:r>
            <a:r>
              <a:rPr lang="en-GB" sz="4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emonstrate: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40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love of reading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for reading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excitement and enthusiasm for reading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79A38-3991-4A7D-BC04-948EC95E6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506" y="2151224"/>
            <a:ext cx="2562225" cy="1781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8555C-077B-4896-B36A-052426924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135" y="1187971"/>
            <a:ext cx="2490104" cy="1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2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2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321951" y="1531410"/>
            <a:ext cx="9075267" cy="494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</a:t>
            </a:r>
            <a:r>
              <a:rPr lang="en-GB" sz="5400" b="1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with/to </a:t>
            </a: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child.</a:t>
            </a:r>
            <a:endParaRPr lang="en-GB" sz="40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with/to your child at every opportunity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SassoonCRInfant" panose="02010503020300020003" pitchFamily="2" charset="0"/>
              </a:rPr>
              <a:t>Children who are read to at least three times a week by a family member are </a:t>
            </a:r>
            <a:r>
              <a:rPr lang="en-GB" sz="2400" b="0" i="0" u="none" strike="noStrike" dirty="0">
                <a:effectLst/>
                <a:latin typeface="SassoonCRInfant" panose="02010503020300020003" pitchFamily="2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almost twice as likely to score in the top 25%</a:t>
            </a:r>
            <a:r>
              <a:rPr lang="en-GB" sz="2400" b="0" i="0" dirty="0">
                <a:effectLst/>
                <a:latin typeface="SassoonCRInfant" panose="02010503020300020003" pitchFamily="2" charset="0"/>
              </a:rPr>
              <a:t> in reading compared to children who are read to less than 3 times a week </a:t>
            </a:r>
            <a:r>
              <a:rPr lang="en-GB" sz="2000" b="0" i="0" dirty="0">
                <a:effectLst/>
                <a:latin typeface="SassoonCRInfant" panose="02010503020300020003" pitchFamily="2" charset="0"/>
              </a:rPr>
              <a:t>(The Literacy Project, 2017)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  <a:latin typeface="SassoonCRInfant" panose="02010503020300020003" pitchFamily="2" charset="0"/>
              </a:rPr>
              <a:t>Share stories, non-fiction books, poems, rhymes, newspapers, comic books, recipes, instruction manuals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Discuss words meanings </a:t>
            </a:r>
            <a:r>
              <a:rPr lang="en-GB" sz="2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understanding of what you read to them</a:t>
            </a:r>
            <a:endParaRPr lang="en-GB" sz="24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ading Aloud with Children: Read aloud tips and recommended children's  books | Start with a Book">
            <a:extLst>
              <a:ext uri="{FF2B5EF4-FFF2-40B4-BE49-F238E27FC236}">
                <a16:creationId xmlns:a16="http://schemas.microsoft.com/office/drawing/2014/main" id="{CC1B22E9-73CB-4674-9C7F-4F81B0F3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06" y="1988447"/>
            <a:ext cx="3139494" cy="23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5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3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25793" y="1531410"/>
            <a:ext cx="9075267" cy="5036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Where and When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Quiet environment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Minimal distractions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Time of day can make a big difference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larm clock - Colortime Purple - Pylones">
            <a:extLst>
              <a:ext uri="{FF2B5EF4-FFF2-40B4-BE49-F238E27FC236}">
                <a16:creationId xmlns:a16="http://schemas.microsoft.com/office/drawing/2014/main" id="{57C9E63F-4917-494D-B644-9F99AECB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19700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5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4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28845" y="1531410"/>
            <a:ext cx="9075267" cy="4735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Practise 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Little and often (it makes a difference)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 phonics to sound out unfamiliar words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pronunciations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knowledge of high frequency words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Common exception words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31A76-D0DA-4FE1-9C7E-7A2E1FE84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684" y="2223293"/>
            <a:ext cx="3670471" cy="1835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136106-6D76-41D4-8BB0-042269374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070" y="5099140"/>
            <a:ext cx="3028950" cy="151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BE0DB-FDA0-45CC-B3EA-85952F13D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316" y="1165520"/>
            <a:ext cx="2574215" cy="12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0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3712346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5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28845" y="1531410"/>
            <a:ext cx="9075267" cy="5710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Making sense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Fluency, pace and smoothness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Making sense of words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Self-correcting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Dictionary use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50F4E-9481-44A5-8522-E910C1493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142" y="2423258"/>
            <a:ext cx="2364415" cy="31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0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6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52945" y="1488603"/>
            <a:ext cx="9075267" cy="4978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Balanced Diet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Fiction (Varied authors)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Non-fiction (comics, education newspapers, magazines, information books)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Poetry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051F0-F115-4DDA-895B-34164EDC6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566" y="4368631"/>
            <a:ext cx="3631785" cy="2179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3C7547-3050-4515-AEDA-D9FA71E074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9089" y="2116894"/>
            <a:ext cx="1801917" cy="1801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B81D7E-FCC8-4258-82E3-F5851C7608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2778" y="4474047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5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7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25793" y="1531410"/>
            <a:ext cx="9075267" cy="5735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GB" sz="5400" b="1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Active Learn</a:t>
            </a: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Little and often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Comprehension questions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 times per week – minimum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Would be reading daily in school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Books match those in school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 by teachers for your child’s level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2F8D5-30D7-4E00-8E10-35D2C94130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67" r="17616" b="13214"/>
          <a:stretch/>
        </p:blipFill>
        <p:spPr>
          <a:xfrm>
            <a:off x="7535805" y="1706025"/>
            <a:ext cx="4656195" cy="24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5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8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25793" y="1488603"/>
            <a:ext cx="9075267" cy="2587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Reading Position</a:t>
            </a: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F2E1B-6104-4399-BBE5-A1C427AC0E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615" t="34836" r="52115" b="25185"/>
          <a:stretch/>
        </p:blipFill>
        <p:spPr>
          <a:xfrm>
            <a:off x="9842696" y="1408923"/>
            <a:ext cx="2349304" cy="2740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631DCB-6459-4434-BEEE-E418BD9CDB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347" t="51322" r="37000" b="20396"/>
          <a:stretch/>
        </p:blipFill>
        <p:spPr>
          <a:xfrm>
            <a:off x="1366854" y="2577871"/>
            <a:ext cx="6847451" cy="40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9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266</Words>
  <Application>Microsoft Office PowerPoint</Application>
  <PresentationFormat>Widescreen</PresentationFormat>
  <Paragraphs>71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SassoonCRInfant</vt:lpstr>
      <vt:lpstr>SassoonPrimaryInfant</vt:lpstr>
      <vt:lpstr>Symbol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Wood</dc:creator>
  <cp:lastModifiedBy>J Britton</cp:lastModifiedBy>
  <cp:revision>16</cp:revision>
  <dcterms:created xsi:type="dcterms:W3CDTF">2020-07-22T20:57:28Z</dcterms:created>
  <dcterms:modified xsi:type="dcterms:W3CDTF">2023-01-26T22:59:11Z</dcterms:modified>
</cp:coreProperties>
</file>