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1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 Precious" initials="KP" lastIdx="1" clrIdx="0">
    <p:extLst>
      <p:ext uri="{19B8F6BF-5375-455C-9EA6-DF929625EA0E}">
        <p15:presenceInfo xmlns:p15="http://schemas.microsoft.com/office/powerpoint/2012/main" userId="S::k.precious@morleyvictoria.org.uk::4fdda7ad-6d9f-47b7-a838-de6fcd896a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4T18:14:18.734" idx="1">
    <p:pos x="10" y="10"/>
    <p:text/>
    <p:extLst>
      <p:ext uri="{C676402C-5697-4E1C-873F-D02D1690AC5C}">
        <p15:threadingInfo xmlns:p15="http://schemas.microsoft.com/office/powerpoint/2012/main" timeZoneBias="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B5F49-6FE4-4E3F-85BE-2B70279C9A18}" type="datetimeFigureOut">
              <a:rPr lang="en-GB" smtClean="0"/>
              <a:t>26/01/2023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48417-C970-435A-98B1-A85D7533CAD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57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41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08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0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F48417-C970-435A-98B1-A85D7533CAD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052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3A10ECD-E31C-C045-91E4-464355CE74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8270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33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8D16A-947D-0947-B06E-87440A43E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596E36-7F97-9B49-917A-CDB59BD15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9838E-6722-4346-B62A-E8BB9123E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5377C-6042-9E4A-BA98-92437C9AB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B2D41-147C-C548-9507-0C9718B9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9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2DD26A-3516-A84E-969F-4A287A4587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45395E-65D6-AA4E-9C7F-883570F042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6604-1145-454F-9329-31B94165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D4F56-675A-E443-ACCE-A8D4B45C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7F7F0-0158-1C44-9B43-C6C03DBD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46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9CF05-7E06-CE43-8248-DEECF83E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848A3-B8B2-8749-9F1C-0AEC08B8FB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982FC-AF61-744C-AE2B-B3556C2CC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570FD-1CE0-0845-9A13-AAB2F730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605B6-0783-D045-BF01-5E0E2204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0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E26A-4A1D-D64B-B4EB-AA2BCD432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2F7EAA-DBD0-014F-802F-637C946FC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8D515-8F6B-834F-BA1F-C410C753F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55F78-A711-E84A-8E10-038236A74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9A9A4-0AB5-4648-890E-875AA152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00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F76E6-DEB7-9648-8D83-C3D46DA6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D3D99-2D4B-2746-93C2-21F5F9676E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AC1689-D58E-A844-B650-24FDA463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F4BACA-5E5F-BD46-B610-0CC125538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B21DB-1652-F241-983C-111CB494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F3185-CF5C-F346-BCF9-628160FF9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0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D0BE4-A9E4-F044-BAF5-6958C496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15F3D2-166E-D746-94F7-39939CDEE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9D37E-993A-E44F-A8D2-EF5C20F38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36138-AECC-9045-B4B8-AF29FC79DD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CB4D0-D5B8-FC42-BF2F-647D373B87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2A8252-F5CE-254C-8958-F9924E15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630036-01A2-D841-A5A3-923391E5E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307C3B-8CDB-3648-98DC-AA2AF8B9E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65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C42CA-D29F-9B42-9738-DA8AAB87CC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87C9E9-74B9-5C45-9EA8-9F0BF02F3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84066-5871-F94B-8B67-3C3F9870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726A4-9C64-E245-AC30-29AA4CEBF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4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84061-2952-8048-A985-5A974FB9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E363B-2975-4047-98E0-6E15DA1C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8D196-9ECB-B74D-9F75-A10C64225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04A8-6EA0-934F-AE1B-720847580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E7937-277F-8545-A263-484B6EF4B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FCD66A-2237-E348-9F32-C6BCB5BF9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F6749-BBE1-334F-AE6C-0BC6BD5FA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34CDD-9117-B14E-9111-837808051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32CB4-B282-F84B-888C-21C4B59AF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5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51FAD-2752-CC44-A539-7A96259C9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5EE71-FA74-7847-ACDF-FDB60F129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A000F-2FC2-6242-9814-8AB18BBFA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2868F1-6884-FC44-91D1-4B9940A9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5254CB-FEC8-024B-B2D0-DA113E407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4DEE2-0F7C-8B4A-AA9E-DA39E8EE7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9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07D646-52B1-0B49-B3FD-93EA11A2F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90217-161C-AA4B-979C-8BACB2EE9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4A001-2BF4-074D-84E2-96B30F7ADD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AE09D-C6D8-5845-9CFB-72701A087FF9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5CD66-7A3F-B146-B186-3C619E3096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03B4D-27CA-6746-AB30-19611BAB2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8A3A2-8FA5-4C46-972F-3DA48916D10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93B1F3-16C9-6D42-AF38-2B3B5D2BE88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82707" cy="685799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F59559A-B093-574B-A74D-1C2F4EE51F7F}"/>
              </a:ext>
            </a:extLst>
          </p:cNvPr>
          <p:cNvSpPr txBox="1">
            <a:spLocks/>
          </p:cNvSpPr>
          <p:nvPr userDrawn="1"/>
        </p:nvSpPr>
        <p:spPr>
          <a:xfrm>
            <a:off x="838200" y="154368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A273B6F-5105-194F-BA38-B4AC39F6F628}"/>
              </a:ext>
            </a:extLst>
          </p:cNvPr>
          <p:cNvSpPr txBox="1">
            <a:spLocks/>
          </p:cNvSpPr>
          <p:nvPr userDrawn="1"/>
        </p:nvSpPr>
        <p:spPr>
          <a:xfrm>
            <a:off x="838200" y="300418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993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95865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838200" y="3004185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2AD7FB-5D9F-4A26-931E-2C23CE368877}"/>
              </a:ext>
            </a:extLst>
          </p:cNvPr>
          <p:cNvSpPr txBox="1">
            <a:spLocks/>
          </p:cNvSpPr>
          <p:nvPr/>
        </p:nvSpPr>
        <p:spPr>
          <a:xfrm>
            <a:off x="867033" y="1967837"/>
            <a:ext cx="10515600" cy="4240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SassoonCRInfant" panose="02010503020300020003" pitchFamily="2" charset="0"/>
                <a:cs typeface="Arial" panose="020B0604020202020204" pitchFamily="34" charset="0"/>
              </a:rPr>
              <a:t>Reading – The Master Skill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SassoonCRInfant" panose="02010503020300020003" pitchFamily="2" charset="0"/>
                <a:cs typeface="Arial" panose="020B0604020202020204" pitchFamily="34" charset="0"/>
              </a:rPr>
              <a:t>Supporting your child with their reading at home</a:t>
            </a:r>
          </a:p>
          <a:p>
            <a:endParaRPr lang="en-US" sz="4000" dirty="0">
              <a:latin typeface="SassoonCRInfant" panose="02010503020300020003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latin typeface="SassoonCRInfant" panose="02010503020300020003" pitchFamily="2" charset="0"/>
                <a:cs typeface="Arial" panose="020B0604020202020204" pitchFamily="34" charset="0"/>
              </a:rPr>
              <a:t>Years 4, 5 and 6 </a:t>
            </a:r>
          </a:p>
        </p:txBody>
      </p:sp>
    </p:spTree>
    <p:extLst>
      <p:ext uri="{BB962C8B-B14F-4D97-AF65-F5344CB8AC3E}">
        <p14:creationId xmlns:p14="http://schemas.microsoft.com/office/powerpoint/2010/main" val="2003723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7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25793" y="1488603"/>
            <a:ext cx="9075267" cy="7291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Inference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Often the most difficult skill to master/hardest question to answer for children.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Model this at every opportunity!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Show it is fine to have different inferences or more than one answer – this is what children often struggle with! Start a debate about it!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95A38E-932A-4057-92B7-652AA64E54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01060" y="2481550"/>
            <a:ext cx="2690941" cy="206208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E597DA3-0E5B-4FBE-B9F6-09AE61F679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0491" y="0"/>
            <a:ext cx="7531510" cy="24924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85760F-5BAD-42EC-ABF8-E4563A72566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3355" t="6749" r="3872" b="2762"/>
          <a:stretch/>
        </p:blipFill>
        <p:spPr>
          <a:xfrm>
            <a:off x="9426132" y="4093542"/>
            <a:ext cx="2952681" cy="27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98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8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52945" y="1488603"/>
            <a:ext cx="9075267" cy="6032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Range of texts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Children can often develop a preference for a certain genre or even author as they get older.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Need a diet of fiction, non-fiction and poetry.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Find texts once an interest has been sparked – such as a topic in school or even an interest in current affairs.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74E6B-C929-40D7-BDA8-924A3BE84B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0364" y="224647"/>
            <a:ext cx="1952593" cy="19427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5E562-65C2-4F01-A305-54063FE67F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24165" y="1447092"/>
            <a:ext cx="2496755" cy="254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34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9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52945" y="1488603"/>
            <a:ext cx="9075267" cy="7086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books 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Make links to the setting, characters, plot etc through their own experiences, things they have learnt in school, seen on TV or other books they have read.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Talk about these before, during and after reading – this will help the children make connections and aid with their understanding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F7DEF-1919-4FF5-8E3D-F2BBA5013F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7736" y="2061557"/>
            <a:ext cx="2309034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51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Packager Shell Object" showAsIcon="1" r:id="rId4" imgW="1024560" imgH="491040" progId="Package">
                  <p:embed/>
                </p:oleObj>
              </mc:Choice>
              <mc:Fallback>
                <p:oleObj name="Packager Shell Object" showAsIcon="1" r:id="rId4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10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22602" y="1347926"/>
            <a:ext cx="8949534" cy="7463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Even if they can read it they may not understand it!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Look at the surrounding words, what could it be replaced with? 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Is their a familiar root word? e.g. Faithfulness 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Sassoon Primar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Prefix or Suffix?  e.g. Predetermine 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effectLst/>
                <a:latin typeface="Sassoon Primar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Have a thesaurus and a dictionary at hand to explore the vocabulary and then use it again and again! </a:t>
            </a:r>
            <a:r>
              <a:rPr lang="en-GB" sz="2400" dirty="0">
                <a:latin typeface="Sassoon Primary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A8895B-648E-4D4E-8BF8-DBAC87B47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136" y="108999"/>
            <a:ext cx="2944249" cy="2419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3B8163-D80E-42DF-BFC9-969868E66D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2136" y="2543918"/>
            <a:ext cx="2743200" cy="15144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CECA440-13A7-47FE-9AF7-B58ACBCB5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/>
          </a:blip>
          <a:srcRect l="3355" t="6749" r="3872" b="2762"/>
          <a:stretch/>
        </p:blipFill>
        <p:spPr>
          <a:xfrm>
            <a:off x="9172136" y="4117505"/>
            <a:ext cx="3019864" cy="27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85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95865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838200" y="3004185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2AD7FB-5D9F-4A26-931E-2C23CE368877}"/>
              </a:ext>
            </a:extLst>
          </p:cNvPr>
          <p:cNvSpPr txBox="1">
            <a:spLocks/>
          </p:cNvSpPr>
          <p:nvPr/>
        </p:nvSpPr>
        <p:spPr>
          <a:xfrm>
            <a:off x="172663" y="2369992"/>
            <a:ext cx="10515600" cy="4240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SassoonCRInfant" panose="02010503020300020003" pitchFamily="2" charset="0"/>
                <a:cs typeface="Arial" panose="020B0604020202020204" pitchFamily="34" charset="0"/>
              </a:rPr>
              <a:t>Thank you for joining us!</a:t>
            </a:r>
          </a:p>
          <a:p>
            <a:pPr algn="ctr"/>
            <a:endParaRPr lang="en-US" sz="4000" b="1" dirty="0">
              <a:latin typeface="SassoonCRInfant" panose="02010503020300020003" pitchFamily="2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SassoonCRInfant" panose="02010503020300020003" pitchFamily="2" charset="0"/>
                <a:cs typeface="Arial" panose="020B0604020202020204" pitchFamily="34" charset="0"/>
              </a:rPr>
              <a:t>Please direct any questions to your child’s class teacher and they will be happy to help.</a:t>
            </a:r>
          </a:p>
          <a:p>
            <a:pPr algn="ctr"/>
            <a:endParaRPr lang="en-US" sz="4000" b="1" dirty="0">
              <a:latin typeface="SassoonCRInfant" panose="02010503020300020003" pitchFamily="2" charset="0"/>
              <a:cs typeface="Arial" panose="020B0604020202020204" pitchFamily="34" charset="0"/>
            </a:endParaRPr>
          </a:p>
          <a:p>
            <a:pPr algn="ctr"/>
            <a:r>
              <a:rPr lang="en-US" sz="4000" b="1" dirty="0">
                <a:latin typeface="SassoonCRInfant" panose="02010503020300020003" pitchFamily="2" charset="0"/>
                <a:cs typeface="Arial" panose="020B0604020202020204" pitchFamily="34" charset="0"/>
              </a:rPr>
              <a:t>Keep going, you are doing an amazing job!</a:t>
            </a:r>
            <a:endParaRPr lang="en-US" sz="4000" dirty="0">
              <a:latin typeface="SassoonCRInfant" panose="02010503020300020003" pitchFamily="2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miley - Wikipedia">
            <a:extLst>
              <a:ext uri="{FF2B5EF4-FFF2-40B4-BE49-F238E27FC236}">
                <a16:creationId xmlns:a16="http://schemas.microsoft.com/office/drawing/2014/main" id="{9DF6062D-8870-4E6C-9557-9A8B503A7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976" y="2072839"/>
            <a:ext cx="1862691" cy="186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43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95865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838200" y="3004185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12AD7FB-5D9F-4A26-931E-2C23CE368877}"/>
              </a:ext>
            </a:extLst>
          </p:cNvPr>
          <p:cNvSpPr txBox="1">
            <a:spLocks/>
          </p:cNvSpPr>
          <p:nvPr/>
        </p:nvSpPr>
        <p:spPr>
          <a:xfrm>
            <a:off x="867033" y="1967837"/>
            <a:ext cx="10515600" cy="42404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SassoonCRInfant" panose="02010503020300020003" pitchFamily="2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>
              <a:latin typeface="SassoonCRInfant" panose="02010503020300020003" pitchFamily="2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E6B0A-FACB-45A2-A3BC-459CF4AD5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906" y="1967837"/>
            <a:ext cx="3498899" cy="4432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16270-924F-4D2A-AEEF-4907B55BE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196" y="1967837"/>
            <a:ext cx="2804157" cy="24619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5196C70-E7B0-4ED6-812C-8AA1D504C937}"/>
              </a:ext>
            </a:extLst>
          </p:cNvPr>
          <p:cNvSpPr txBox="1"/>
          <p:nvPr/>
        </p:nvSpPr>
        <p:spPr>
          <a:xfrm>
            <a:off x="5809957" y="4783015"/>
            <a:ext cx="58662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Children are still at the beginning of their reading journey – this journey should never end!</a:t>
            </a:r>
          </a:p>
        </p:txBody>
      </p:sp>
    </p:spTree>
    <p:extLst>
      <p:ext uri="{BB962C8B-B14F-4D97-AF65-F5344CB8AC3E}">
        <p14:creationId xmlns:p14="http://schemas.microsoft.com/office/powerpoint/2010/main" val="3670842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598881"/>
              </p:ext>
            </p:extLst>
          </p:nvPr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8976891" y="2090947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1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554037" y="2249771"/>
            <a:ext cx="10573507" cy="4231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b="1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 regularly</a:t>
            </a:r>
            <a:endParaRPr lang="en-GB" sz="5400" b="1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Model enthusiasm towards reading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Children may be tackling longer/more challenging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texts at this age</a:t>
            </a:r>
          </a:p>
          <a:p>
            <a:pPr marL="457200" lvl="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Little and often is still key – it is not a race!</a:t>
            </a: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4000" dirty="0">
              <a:effectLst/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4" descr="Love of Reading ♡ - Reading Photo (36324913) - Fanpop">
            <a:extLst>
              <a:ext uri="{FF2B5EF4-FFF2-40B4-BE49-F238E27FC236}">
                <a16:creationId xmlns:a16="http://schemas.microsoft.com/office/drawing/2014/main" id="{1BCE2BF8-D611-4E73-B2FD-CD8AEFED0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511" y="692075"/>
            <a:ext cx="2128826" cy="141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02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2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321951" y="1531410"/>
            <a:ext cx="9075267" cy="5495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Reading Routine</a:t>
            </a:r>
            <a:endParaRPr lang="en-GB" sz="40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Get into a regular routine for their reading – especially in the current climate (record this on the home reading record or use Bug Club) 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Create a calm, special environment for your reading routine – no TV in the background!</a:t>
            </a:r>
          </a:p>
          <a:p>
            <a:pPr marL="68580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CRInfant" panose="02010503020300020003" pitchFamily="2" charset="0"/>
              </a:rPr>
              <a:t>Down devices before bed – use the time before bed as a reading time and switch off devices before bed</a:t>
            </a:r>
            <a:endParaRPr lang="en-GB" sz="3200" b="0" i="0" dirty="0">
              <a:effectLst/>
              <a:latin typeface="SassoonCRInfant" panose="020105030203000200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AF7E9D-9495-4174-BBB3-BCB9A7CB93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891" y="1243741"/>
            <a:ext cx="3139494" cy="274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5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3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28845" y="1531410"/>
            <a:ext cx="9075267" cy="4954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Still take an active role!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Even though they are older they still need you!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They need you to help model reading skills and being an ‘active’ reader.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read a page then you read a page, be reading the same book as each other, listen to audiobooks of novels (especially more challenging texts) or simply read to them still!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C482C8-D635-4C5C-99AD-5EDDA39DF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623" y="1632709"/>
            <a:ext cx="1805630" cy="2414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E16C1-6241-403F-935A-17BC4A6C6C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2490" y="1859370"/>
            <a:ext cx="1594226" cy="196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0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D67994-C1DC-4FC6-9723-5657069AD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3" y="-1"/>
            <a:ext cx="6200549" cy="675476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9C944-3462-4513-80D5-AD58DF958E80}"/>
              </a:ext>
            </a:extLst>
          </p:cNvPr>
          <p:cNvSpPr txBox="1"/>
          <p:nvPr/>
        </p:nvSpPr>
        <p:spPr>
          <a:xfrm>
            <a:off x="7877908" y="2307102"/>
            <a:ext cx="2719325" cy="1121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231F4BF-3C87-405A-9406-E563ADAB0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52" y="42202"/>
            <a:ext cx="601844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4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228845" y="1531410"/>
            <a:ext cx="9075267" cy="4530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It’s OK to misread a word!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Most children will be past decoding words at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this age in their schooling.  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However there will still be words children struggle with. 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Allow them to know this is OK, as adults we still do this! </a:t>
            </a:r>
            <a:endParaRPr lang="en-GB" sz="28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60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5728B79-47EA-4C6B-AE20-D987FE4FD3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l="3355" t="6749" r="3872" b="2762"/>
          <a:stretch/>
        </p:blipFill>
        <p:spPr>
          <a:xfrm>
            <a:off x="9052506" y="4117505"/>
            <a:ext cx="3139494" cy="27404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5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96984" y="943093"/>
            <a:ext cx="9075267" cy="6892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Develop a love of reading </a:t>
            </a:r>
            <a:endParaRPr lang="en-GB" sz="36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For all the academic benefits – 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books are designed to be enjoyed!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Reading for pleasure will increase stamina – they will go hand in hand.</a:t>
            </a:r>
          </a:p>
          <a:p>
            <a:pPr marL="571500" lvl="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6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they move through school -and onto high school – stamina is crucial. 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A45CA55-D010-4C64-A896-710D0AF18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3101" y="1519904"/>
            <a:ext cx="3308899" cy="244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59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C6B773-E31E-274F-9209-927C05EB49D0}"/>
              </a:ext>
            </a:extLst>
          </p:cNvPr>
          <p:cNvSpPr txBox="1">
            <a:spLocks/>
          </p:cNvSpPr>
          <p:nvPr/>
        </p:nvSpPr>
        <p:spPr>
          <a:xfrm>
            <a:off x="838200" y="185937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0C4B10D-5B06-DC4B-81C5-ECB5081902B8}"/>
              </a:ext>
            </a:extLst>
          </p:cNvPr>
          <p:cNvSpPr txBox="1">
            <a:spLocks/>
          </p:cNvSpPr>
          <p:nvPr/>
        </p:nvSpPr>
        <p:spPr>
          <a:xfrm>
            <a:off x="1884948" y="373334"/>
            <a:ext cx="10515600" cy="297207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C83CC53-A1F6-422F-B0CC-9062F837BF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8425" y="98425"/>
          <a:ext cx="1023938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Packager Shell Object" showAsIcon="1" r:id="rId3" imgW="1024560" imgH="491040" progId="Package">
                  <p:embed/>
                </p:oleObj>
              </mc:Choice>
              <mc:Fallback>
                <p:oleObj name="Packager Shell Object" showAsIcon="1" r:id="rId3" imgW="1024560" imgH="491040" progId="Package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C83CC53-A1F6-422F-B0CC-9062F837BF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425" y="98425"/>
                        <a:ext cx="1023938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F5D94-33E3-42A3-BA5C-4EAB5A54AF8D}"/>
              </a:ext>
            </a:extLst>
          </p:cNvPr>
          <p:cNvSpPr txBox="1">
            <a:spLocks/>
          </p:cNvSpPr>
          <p:nvPr/>
        </p:nvSpPr>
        <p:spPr>
          <a:xfrm>
            <a:off x="1730203" y="575119"/>
            <a:ext cx="2490104" cy="8719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latin typeface="SassoonCRInfant" panose="02010503020300020003" pitchFamily="2" charset="0"/>
                <a:cs typeface="Arial" panose="020B0604020202020204" pitchFamily="34" charset="0"/>
              </a:rPr>
              <a:t>Tip 6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8558AE-B16C-4D75-BC7C-19B52C6672E2}"/>
              </a:ext>
            </a:extLst>
          </p:cNvPr>
          <p:cNvSpPr txBox="1"/>
          <p:nvPr/>
        </p:nvSpPr>
        <p:spPr>
          <a:xfrm>
            <a:off x="425793" y="1531410"/>
            <a:ext cx="9075267" cy="4735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54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Reading Skills 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As they get older children need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read for understanding. </a:t>
            </a:r>
          </a:p>
          <a:p>
            <a:pPr marL="685800" lvl="0" indent="-6858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 the  ‘Magnificent 7’ bookmark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identify and talk about these skills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with your child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latin typeface="SassoonPrimaryInfant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5400" dirty="0">
              <a:latin typeface="SassoonPrimaryInfan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FF84C-921E-488F-B695-4C77FF00F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8583" y="1523672"/>
            <a:ext cx="2492686" cy="46921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E739AE-B689-468F-972B-D9C34E90F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1269" y="1447092"/>
            <a:ext cx="2361978" cy="473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5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617</Words>
  <Application>Microsoft Office PowerPoint</Application>
  <PresentationFormat>Widescreen</PresentationFormat>
  <Paragraphs>77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Sassoon Primary</vt:lpstr>
      <vt:lpstr>SassoonCRInfant</vt:lpstr>
      <vt:lpstr>SassoonPrimaryInfant</vt:lpstr>
      <vt:lpstr>Symbol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Wood</dc:creator>
  <cp:lastModifiedBy>J Britton</cp:lastModifiedBy>
  <cp:revision>28</cp:revision>
  <dcterms:created xsi:type="dcterms:W3CDTF">2020-07-22T20:57:28Z</dcterms:created>
  <dcterms:modified xsi:type="dcterms:W3CDTF">2023-01-26T22:56:06Z</dcterms:modified>
</cp:coreProperties>
</file>