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48BEF-A8DD-4E7B-8D7A-F404ADE5FA1E}" v="73" dt="2021-02-10T07:13:14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5F49-6FE4-4E3F-85BE-2B70279C9A1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48417-C970-435A-98B1-A85D7533C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1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0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0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5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A10ECD-E31C-C045-91E4-464355CE7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27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D16A-947D-0947-B06E-87440A43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96E36-7F97-9B49-917A-CDB59BD15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9838E-6722-4346-B62A-E8BB9123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5377C-6042-9E4A-BA98-92437C9A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B2D41-147C-C548-9507-0C9718B9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9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DD26A-3516-A84E-969F-4A287A458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5395E-65D6-AA4E-9C7F-883570F04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6604-1145-454F-9329-31B94165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D4F56-675A-E443-ACCE-A8D4B45C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7F7F0-0158-1C44-9B43-C6C03DB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CF05-7E06-CE43-8248-DEECF83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48A3-B8B2-8749-9F1C-0AEC08B8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82FC-AF61-744C-AE2B-B3556C2C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70FD-1CE0-0845-9A13-AAB2F730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605B6-0783-D045-BF01-5E0E2204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0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E26A-4A1D-D64B-B4EB-AA2BCD4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7EAA-DBD0-014F-802F-637C946F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D515-8F6B-834F-BA1F-C410C753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55F78-A711-E84A-8E10-038236A7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A9A4-0AB5-4648-890E-875AA152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76E6-DEB7-9648-8D83-C3D46DA6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D3D99-2D4B-2746-93C2-21F5F9676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C1689-D58E-A844-B650-24FDA463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4BACA-5E5F-BD46-B610-0CC12553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21DB-1652-F241-983C-111CB494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F3185-CF5C-F346-BCF9-628160FF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0BE4-A9E4-F044-BAF5-6958C496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5F3D2-166E-D746-94F7-39939CDEE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9D37E-993A-E44F-A8D2-EF5C20F38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6138-AECC-9045-B4B8-AF29FC79D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CB4D0-D5B8-FC42-BF2F-647D373B8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A8252-F5CE-254C-8958-F9924E15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30036-01A2-D841-A5A3-923391E5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07C3B-8CDB-3648-98DC-AA2AF8B9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42CA-D29F-9B42-9738-DA8AAB87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7C9E9-74B9-5C45-9EA8-9F0BF02F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84066-5871-F94B-8B67-3C3F9870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726A4-9C64-E245-AC30-29AA4CEB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84061-2952-8048-A985-5A974FB9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E363B-2975-4047-98E0-6E15DA1C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8D196-9ECB-B74D-9F75-A10C6422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04A8-6EA0-934F-AE1B-72084758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7937-277F-8545-A263-484B6EF4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CD66A-2237-E348-9F32-C6BCB5BF9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6749-BBE1-334F-AE6C-0BC6BD5F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34CDD-9117-B14E-9111-83780805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32CB4-B282-F84B-888C-21C4B59A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5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1FAD-2752-CC44-A539-7A96259C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5EE71-FA74-7847-ACDF-FDB60F129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A000F-2FC2-6242-9814-8AB18BBFA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868F1-6884-FC44-91D1-4B9940A9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254CB-FEC8-024B-B2D0-DA113E40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4DEE2-0F7C-8B4A-AA9E-DA39E8E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7D646-52B1-0B49-B3FD-93EA11A2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0217-161C-AA4B-979C-8BACB2EE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4A001-2BF4-074D-84E2-96B30F7A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5CD66-7A3F-B146-B186-3C619E309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03B4D-27CA-6746-AB30-19611BAB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3B1F3-16C9-6D42-AF38-2B3B5D2BE8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82707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59559A-B093-574B-A74D-1C2F4EE51F7F}"/>
              </a:ext>
            </a:extLst>
          </p:cNvPr>
          <p:cNvSpPr txBox="1">
            <a:spLocks/>
          </p:cNvSpPr>
          <p:nvPr userDrawn="1"/>
        </p:nvSpPr>
        <p:spPr>
          <a:xfrm>
            <a:off x="838200" y="15436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73B6F-5105-194F-BA38-B4AC39F6F628}"/>
              </a:ext>
            </a:extLst>
          </p:cNvPr>
          <p:cNvSpPr txBox="1">
            <a:spLocks/>
          </p:cNvSpPr>
          <p:nvPr userDrawn="1"/>
        </p:nvSpPr>
        <p:spPr>
          <a:xfrm>
            <a:off x="838200" y="300418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9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nces.ed.gov/pubs2002/2002125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95865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838200" y="3004185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2AD7FB-5D9F-4A26-931E-2C23CE368877}"/>
              </a:ext>
            </a:extLst>
          </p:cNvPr>
          <p:cNvSpPr txBox="1">
            <a:spLocks/>
          </p:cNvSpPr>
          <p:nvPr/>
        </p:nvSpPr>
        <p:spPr>
          <a:xfrm>
            <a:off x="867033" y="1967837"/>
            <a:ext cx="10515600" cy="4240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assoonCRInfant" panose="02010503020300020003" pitchFamily="2" charset="0"/>
                <a:cs typeface="Arial" panose="020B0604020202020204" pitchFamily="34" charset="0"/>
              </a:rPr>
              <a:t>Reading – The Master Skill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assoonCRInfant" panose="02010503020300020003" pitchFamily="2" charset="0"/>
                <a:cs typeface="Arial" panose="020B0604020202020204" pitchFamily="34" charset="0"/>
              </a:rPr>
              <a:t>Supporting your child with their reading at home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assoonCRInfant" panose="02010503020300020003" pitchFamily="2" charset="0"/>
                <a:cs typeface="Arial" panose="020B0604020202020204" pitchFamily="34" charset="0"/>
              </a:rPr>
              <a:t>Reception and Year 1</a:t>
            </a:r>
          </a:p>
        </p:txBody>
      </p:sp>
    </p:spTree>
    <p:extLst>
      <p:ext uri="{BB962C8B-B14F-4D97-AF65-F5344CB8AC3E}">
        <p14:creationId xmlns:p14="http://schemas.microsoft.com/office/powerpoint/2010/main" val="200372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9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52945" y="1488603"/>
            <a:ext cx="9075267" cy="563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Utilise Online Resources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Phonics Play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City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Espresso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Good for getting the children’s attention and encouraging engagement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honics: Learning From Home | Walmsley C.E. Primary School">
            <a:extLst>
              <a:ext uri="{FF2B5EF4-FFF2-40B4-BE49-F238E27FC236}">
                <a16:creationId xmlns:a16="http://schemas.microsoft.com/office/drawing/2014/main" id="{D9CC9CF5-F55E-4245-9F22-0BCD4C3D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57" y="2159314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w Year - EducationCity">
            <a:extLst>
              <a:ext uri="{FF2B5EF4-FFF2-40B4-BE49-F238E27FC236}">
                <a16:creationId xmlns:a16="http://schemas.microsoft.com/office/drawing/2014/main" id="{4B38E7A7-431A-4078-A705-1A81A258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61" y="484686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iscovery Education Espresso - PCHS&amp;C">
            <a:extLst>
              <a:ext uri="{FF2B5EF4-FFF2-40B4-BE49-F238E27FC236}">
                <a16:creationId xmlns:a16="http://schemas.microsoft.com/office/drawing/2014/main" id="{EC95ADA6-C85C-42A5-B1A0-0F156C7B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16" y="4761577"/>
            <a:ext cx="3483219" cy="20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5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10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110183" y="1191515"/>
            <a:ext cx="11746797" cy="767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Reinforce terminology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Pure sounds – correct pronunciation]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Phoneme – sound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Grapheme – how sounds are written e.g. /</a:t>
            </a:r>
            <a:r>
              <a:rPr lang="en-GB" sz="2000" dirty="0" err="1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/, /s/, /</a:t>
            </a:r>
            <a:r>
              <a:rPr lang="en-GB" sz="2000" dirty="0" err="1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igh</a:t>
            </a: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Digraph – two letters making one sound e.g. /ai/ in snail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Split digraph – two letters making one sound but split by another letter e.g. /a-e/ in cake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Trigraph – three letters making one sound e.g. /</a:t>
            </a:r>
            <a:r>
              <a:rPr lang="en-GB" sz="2000" dirty="0" err="1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igh</a:t>
            </a: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in high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Sounding out – reading a word by identifying the sounds e.g. f-</a:t>
            </a:r>
            <a:r>
              <a:rPr lang="en-GB" sz="2000" dirty="0" err="1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-t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Blend – pushing the sounds back together after sounding out to make a word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Segment – break a word into the sounds to help us spell it e.g. cat, c-a-t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Fred Fingers – how we support sounding out, blending and segmenting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Sound buttons and lines – buttons = single letter sound, lines = digraphs, trigraphs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Woodlands Infant and Nursery School">
            <a:extLst>
              <a:ext uri="{FF2B5EF4-FFF2-40B4-BE49-F238E27FC236}">
                <a16:creationId xmlns:a16="http://schemas.microsoft.com/office/drawing/2014/main" id="{2DD52D64-54A1-44FA-9493-43700FF0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75" y="2105583"/>
            <a:ext cx="1636542" cy="22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honeme Buttons - Sound Button Word Cards - Phase 3 Phonics">
            <a:extLst>
              <a:ext uri="{FF2B5EF4-FFF2-40B4-BE49-F238E27FC236}">
                <a16:creationId xmlns:a16="http://schemas.microsoft.com/office/drawing/2014/main" id="{D02911CB-B33A-4DDE-B99C-A2640410E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014000" y="4460675"/>
            <a:ext cx="2178000" cy="21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5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95865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838200" y="3004185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2AD7FB-5D9F-4A26-931E-2C23CE368877}"/>
              </a:ext>
            </a:extLst>
          </p:cNvPr>
          <p:cNvSpPr txBox="1">
            <a:spLocks/>
          </p:cNvSpPr>
          <p:nvPr/>
        </p:nvSpPr>
        <p:spPr>
          <a:xfrm>
            <a:off x="172663" y="2369992"/>
            <a:ext cx="10515600" cy="4240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assoonCRInfant" panose="02010503020300020003" pitchFamily="2" charset="0"/>
                <a:cs typeface="Arial" panose="020B0604020202020204" pitchFamily="34" charset="0"/>
              </a:rPr>
              <a:t>Thank you for joining us!</a:t>
            </a:r>
          </a:p>
          <a:p>
            <a:pPr algn="ctr"/>
            <a:endParaRPr lang="en-US" sz="4000" b="1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SassoonCRInfant" panose="02010503020300020003" pitchFamily="2" charset="0"/>
                <a:cs typeface="Arial" panose="020B0604020202020204" pitchFamily="34" charset="0"/>
              </a:rPr>
              <a:t>Please direct any questions to your child’s class teacher and they will be happy to help.</a:t>
            </a:r>
          </a:p>
          <a:p>
            <a:pPr algn="ctr"/>
            <a:endParaRPr lang="en-US" sz="4000" b="1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SassoonCRInfant" panose="02010503020300020003" pitchFamily="2" charset="0"/>
                <a:cs typeface="Arial" panose="020B0604020202020204" pitchFamily="34" charset="0"/>
              </a:rPr>
              <a:t>Keep going, you are doing an amazing job!</a:t>
            </a:r>
            <a:endParaRPr lang="en-US" sz="4000" dirty="0">
              <a:latin typeface="SassoonCRInfant" panose="02010503020300020003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miley - Wikipedia">
            <a:extLst>
              <a:ext uri="{FF2B5EF4-FFF2-40B4-BE49-F238E27FC236}">
                <a16:creationId xmlns:a16="http://schemas.microsoft.com/office/drawing/2014/main" id="{9DF6062D-8870-4E6C-9557-9A8B503A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76" y="2072839"/>
            <a:ext cx="1862691" cy="18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3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98881"/>
              </p:ext>
            </p:extLst>
          </p:nvPr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41581" y="2565111"/>
            <a:ext cx="8730555" cy="3780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as adults must try to d</a:t>
            </a:r>
            <a:r>
              <a:rPr lang="en-GB" sz="4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emonstrate: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40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love of reading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for reading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excitement and enthusiasm for reading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Love of Reading ♡ - Reading Photo (36324913) - Fanpop">
            <a:extLst>
              <a:ext uri="{FF2B5EF4-FFF2-40B4-BE49-F238E27FC236}">
                <a16:creationId xmlns:a16="http://schemas.microsoft.com/office/drawing/2014/main" id="{1BCE2BF8-D611-4E73-B2FD-CD8AEFED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11" y="1087271"/>
            <a:ext cx="2128826" cy="14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2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2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321951" y="1531410"/>
            <a:ext cx="9075267" cy="504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</a:t>
            </a:r>
            <a:r>
              <a:rPr lang="en-GB" sz="5400" b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child.</a:t>
            </a:r>
            <a:endParaRPr lang="en-GB" sz="40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to your child at every opportunity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SassoonCRInfant" panose="02010503020300020003" pitchFamily="2" charset="0"/>
              </a:rPr>
              <a:t>Children who are read to at least three times a week by a family member are </a:t>
            </a:r>
            <a:r>
              <a:rPr lang="en-GB" sz="2400" b="0" i="0" u="none" strike="noStrike" dirty="0">
                <a:effectLst/>
                <a:latin typeface="SassoonCRInfant" panose="02010503020300020003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almost twice as likely to score in the top 25%</a:t>
            </a:r>
            <a:r>
              <a:rPr lang="en-GB" sz="2400" b="0" i="0" dirty="0">
                <a:effectLst/>
                <a:latin typeface="SassoonCRInfant" panose="02010503020300020003" pitchFamily="2" charset="0"/>
              </a:rPr>
              <a:t> in reading compared to children who are read to less than 3 times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0" i="0" dirty="0">
                <a:effectLst/>
                <a:latin typeface="SassoonCRInfant" panose="02010503020300020003" pitchFamily="2" charset="0"/>
              </a:rPr>
              <a:t>       a week </a:t>
            </a:r>
            <a:r>
              <a:rPr lang="en-GB" sz="2000" b="0" i="0" dirty="0">
                <a:effectLst/>
                <a:latin typeface="SassoonCRInfant" panose="02010503020300020003" pitchFamily="2" charset="0"/>
              </a:rPr>
              <a:t>(The Literacy Project, 2017)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SassoonCRInfant" panose="02010503020300020003" pitchFamily="2" charset="0"/>
              </a:rPr>
              <a:t>Share stories, non-fiction books, poems, rhymes, newspapers, comic books, recipes, instruction manuals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Discuss words meanings </a:t>
            </a:r>
            <a:r>
              <a:rPr lang="en-GB" sz="2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understanding of what you read to them</a:t>
            </a:r>
            <a:endParaRPr lang="en-GB" sz="24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ading Aloud with Children: Read aloud tips and recommended children's  books | Start with a Book">
            <a:extLst>
              <a:ext uri="{FF2B5EF4-FFF2-40B4-BE49-F238E27FC236}">
                <a16:creationId xmlns:a16="http://schemas.microsoft.com/office/drawing/2014/main" id="{CC1B22E9-73CB-4674-9C7F-4F81B0F3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06" y="1896268"/>
            <a:ext cx="3139494" cy="23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5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3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144624" y="1278747"/>
            <a:ext cx="9240008" cy="5673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Practise sound cards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Little and often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Phoneme (sound), grapheme (how it is written), rhyme and action.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Trace them with a ‘Magic Finger’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them on card or paper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words with them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Pure sounds: https://www.youtube.com/watch?v=UCI2mu7URBc</a:t>
            </a:r>
          </a:p>
        </p:txBody>
      </p:sp>
      <p:pic>
        <p:nvPicPr>
          <p:cNvPr id="2050" name="Picture 2" descr="Read Write Inc. Phonics - Leeming and Londonderry Community Primary School">
            <a:extLst>
              <a:ext uri="{FF2B5EF4-FFF2-40B4-BE49-F238E27FC236}">
                <a16:creationId xmlns:a16="http://schemas.microsoft.com/office/drawing/2014/main" id="{B81679D1-61D9-422D-8AAA-CDB8EA70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41" y="1952662"/>
            <a:ext cx="3139495" cy="21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0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4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28845" y="1531410"/>
            <a:ext cx="9075267" cy="4647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Practise high frequency words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Little and often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them on card or paper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Play games with them e.g. snap, pairs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Aim is for sight reading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Need to apply this learning when reading books on Active Learn</a:t>
            </a:r>
            <a:endParaRPr lang="en-GB" sz="28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7265A-107C-4779-BFA0-8F4E831A68FC}"/>
              </a:ext>
            </a:extLst>
          </p:cNvPr>
          <p:cNvPicPr/>
          <p:nvPr/>
        </p:nvPicPr>
        <p:blipFill rotWithShape="1">
          <a:blip r:embed="rId6"/>
          <a:srcRect l="27726" t="25038" r="26064" b="18770"/>
          <a:stretch/>
        </p:blipFill>
        <p:spPr bwMode="auto">
          <a:xfrm>
            <a:off x="9052506" y="1859370"/>
            <a:ext cx="3139494" cy="2305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56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5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25793" y="1531410"/>
            <a:ext cx="9075267" cy="5036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Where and When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Quiet environment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Minimal distractions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Time of day can make a big difference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larm clock - Colortime Purple - Pylones">
            <a:extLst>
              <a:ext uri="{FF2B5EF4-FFF2-40B4-BE49-F238E27FC236}">
                <a16:creationId xmlns:a16="http://schemas.microsoft.com/office/drawing/2014/main" id="{57C9E63F-4917-494D-B644-9F99AECB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19700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5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6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25793" y="1531410"/>
            <a:ext cx="9075267" cy="5735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GB" sz="5400" b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Active Learn</a:t>
            </a: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Little and often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not need to read full books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times per week – minimum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Would be reading daily in school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Books match those in school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 by teachers for your child’s level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2F8D5-30D7-4E00-8E10-35D2C94130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67" r="17616" b="13214"/>
          <a:stretch/>
        </p:blipFill>
        <p:spPr>
          <a:xfrm>
            <a:off x="7535805" y="1706025"/>
            <a:ext cx="4656195" cy="24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7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25793" y="1488603"/>
            <a:ext cx="9075267" cy="2587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Reading Position</a:t>
            </a: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F2E1B-6104-4399-BBE5-A1C427AC0E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15" t="34836" r="52115" b="25185"/>
          <a:stretch/>
        </p:blipFill>
        <p:spPr>
          <a:xfrm>
            <a:off x="9842696" y="1408923"/>
            <a:ext cx="2349304" cy="2740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631DCB-6459-4434-BEEE-E418BD9CDB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347" t="51322" r="37000" b="20396"/>
          <a:stretch/>
        </p:blipFill>
        <p:spPr>
          <a:xfrm>
            <a:off x="1366854" y="2577871"/>
            <a:ext cx="6847451" cy="40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8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52945" y="1488603"/>
            <a:ext cx="9075267" cy="2587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Ask Questions</a:t>
            </a: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he 5 Ws and an H - TeachHUB">
            <a:extLst>
              <a:ext uri="{FF2B5EF4-FFF2-40B4-BE49-F238E27FC236}">
                <a16:creationId xmlns:a16="http://schemas.microsoft.com/office/drawing/2014/main" id="{901CBEF8-D92F-4163-B298-55884C3E4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3" t="11076" r="11177" b="10975"/>
          <a:stretch/>
        </p:blipFill>
        <p:spPr bwMode="auto">
          <a:xfrm>
            <a:off x="2176623" y="2522151"/>
            <a:ext cx="5791838" cy="40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3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452</Words>
  <Application>Microsoft Office PowerPoint</Application>
  <PresentationFormat>Widescreen</PresentationFormat>
  <Paragraphs>80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SassoonCRInfant</vt:lpstr>
      <vt:lpstr>SassoonPrimaryInfant</vt:lpstr>
      <vt:lpstr>Symbol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Wood</dc:creator>
  <cp:lastModifiedBy>J Britton</cp:lastModifiedBy>
  <cp:revision>15</cp:revision>
  <dcterms:created xsi:type="dcterms:W3CDTF">2020-07-22T20:57:28Z</dcterms:created>
  <dcterms:modified xsi:type="dcterms:W3CDTF">2023-01-26T22:53:23Z</dcterms:modified>
</cp:coreProperties>
</file>